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14"/>
  </p:notesMasterIdLst>
  <p:handoutMasterIdLst>
    <p:handoutMasterId r:id="rId115"/>
  </p:handoutMasterIdLst>
  <p:sldIdLst>
    <p:sldId id="257" r:id="rId3"/>
    <p:sldId id="346" r:id="rId4"/>
    <p:sldId id="363" r:id="rId5"/>
    <p:sldId id="364" r:id="rId6"/>
    <p:sldId id="365" r:id="rId7"/>
    <p:sldId id="258" r:id="rId8"/>
    <p:sldId id="347" r:id="rId9"/>
    <p:sldId id="262" r:id="rId10"/>
    <p:sldId id="348" r:id="rId11"/>
    <p:sldId id="366" r:id="rId12"/>
    <p:sldId id="367" r:id="rId13"/>
    <p:sldId id="368" r:id="rId14"/>
    <p:sldId id="263" r:id="rId15"/>
    <p:sldId id="259" r:id="rId16"/>
    <p:sldId id="261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345" r:id="rId26"/>
    <p:sldId id="272" r:id="rId27"/>
    <p:sldId id="273" r:id="rId28"/>
    <p:sldId id="274" r:id="rId29"/>
    <p:sldId id="349" r:id="rId30"/>
    <p:sldId id="350" r:id="rId31"/>
    <p:sldId id="275" r:id="rId32"/>
    <p:sldId id="351" r:id="rId33"/>
    <p:sldId id="276" r:id="rId34"/>
    <p:sldId id="277" r:id="rId35"/>
    <p:sldId id="278" r:id="rId36"/>
    <p:sldId id="279" r:id="rId37"/>
    <p:sldId id="280" r:id="rId38"/>
    <p:sldId id="352" r:id="rId39"/>
    <p:sldId id="353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1" r:id="rId51"/>
    <p:sldId id="354" r:id="rId52"/>
    <p:sldId id="355" r:id="rId53"/>
    <p:sldId id="292" r:id="rId54"/>
    <p:sldId id="297" r:id="rId55"/>
    <p:sldId id="298" r:id="rId56"/>
    <p:sldId id="293" r:id="rId57"/>
    <p:sldId id="294" r:id="rId58"/>
    <p:sldId id="295" r:id="rId59"/>
    <p:sldId id="299" r:id="rId60"/>
    <p:sldId id="296" r:id="rId61"/>
    <p:sldId id="300" r:id="rId62"/>
    <p:sldId id="301" r:id="rId63"/>
    <p:sldId id="356" r:id="rId64"/>
    <p:sldId id="357" r:id="rId65"/>
    <p:sldId id="302" r:id="rId66"/>
    <p:sldId id="303" r:id="rId67"/>
    <p:sldId id="304" r:id="rId68"/>
    <p:sldId id="305" r:id="rId69"/>
    <p:sldId id="306" r:id="rId70"/>
    <p:sldId id="307" r:id="rId71"/>
    <p:sldId id="308" r:id="rId72"/>
    <p:sldId id="309" r:id="rId73"/>
    <p:sldId id="310" r:id="rId74"/>
    <p:sldId id="311" r:id="rId75"/>
    <p:sldId id="358" r:id="rId76"/>
    <p:sldId id="359" r:id="rId77"/>
    <p:sldId id="312" r:id="rId78"/>
    <p:sldId id="313" r:id="rId79"/>
    <p:sldId id="314" r:id="rId80"/>
    <p:sldId id="315" r:id="rId81"/>
    <p:sldId id="316" r:id="rId82"/>
    <p:sldId id="317" r:id="rId83"/>
    <p:sldId id="318" r:id="rId84"/>
    <p:sldId id="319" r:id="rId85"/>
    <p:sldId id="320" r:id="rId86"/>
    <p:sldId id="321" r:id="rId87"/>
    <p:sldId id="322" r:id="rId88"/>
    <p:sldId id="323" r:id="rId89"/>
    <p:sldId id="324" r:id="rId90"/>
    <p:sldId id="325" r:id="rId91"/>
    <p:sldId id="326" r:id="rId92"/>
    <p:sldId id="327" r:id="rId93"/>
    <p:sldId id="328" r:id="rId94"/>
    <p:sldId id="329" r:id="rId95"/>
    <p:sldId id="360" r:id="rId96"/>
    <p:sldId id="361" r:id="rId97"/>
    <p:sldId id="330" r:id="rId98"/>
    <p:sldId id="331" r:id="rId99"/>
    <p:sldId id="332" r:id="rId100"/>
    <p:sldId id="333" r:id="rId101"/>
    <p:sldId id="334" r:id="rId102"/>
    <p:sldId id="335" r:id="rId103"/>
    <p:sldId id="336" r:id="rId104"/>
    <p:sldId id="337" r:id="rId105"/>
    <p:sldId id="338" r:id="rId106"/>
    <p:sldId id="339" r:id="rId107"/>
    <p:sldId id="340" r:id="rId108"/>
    <p:sldId id="342" r:id="rId109"/>
    <p:sldId id="341" r:id="rId110"/>
    <p:sldId id="343" r:id="rId111"/>
    <p:sldId id="344" r:id="rId112"/>
    <p:sldId id="362" r:id="rId11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CC00CC"/>
    <a:srgbClr val="0000CC"/>
    <a:srgbClr val="660066"/>
    <a:srgbClr val="006600"/>
    <a:srgbClr val="FFFF00"/>
    <a:srgbClr val="00CC00"/>
    <a:srgbClr val="003300"/>
    <a:srgbClr val="FFFF66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4369" autoAdjust="0"/>
  </p:normalViewPr>
  <p:slideViewPr>
    <p:cSldViewPr>
      <p:cViewPr varScale="1">
        <p:scale>
          <a:sx n="77" d="100"/>
          <a:sy n="77" d="100"/>
        </p:scale>
        <p:origin x="490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viewProps" Target="viewProps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theme" Target="theme/theme1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notesMaster" Target="notesMasters/notesMaster1.xml"/><Relationship Id="rId119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handoutMaster" Target="handoutMasters/handout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E5E8B-08FF-469A-9F28-B45358286531}" type="datetimeFigureOut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3D98A8-1122-44FD-9FE9-90A4F1C88AE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9564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1C7979-2AF9-4986-8EEB-BA76D5F78672}" type="datetimeFigureOut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9A1931-8A8A-4020-98D1-A9F66313D7C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875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A1931-8A8A-4020-98D1-A9F66313D7CF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377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576" y="2348880"/>
            <a:ext cx="7772400" cy="1584177"/>
          </a:xfrm>
        </p:spPr>
        <p:txBody>
          <a:bodyPr>
            <a:noAutofit/>
          </a:bodyPr>
          <a:lstStyle>
            <a:lvl1pPr>
              <a:defRPr sz="48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3648" y="4221088"/>
            <a:ext cx="6400800" cy="115212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1520" y="6381328"/>
            <a:ext cx="2133600" cy="365125"/>
          </a:xfrm>
        </p:spPr>
        <p:txBody>
          <a:bodyPr/>
          <a:lstStyle/>
          <a:p>
            <a:fld id="{65B32B7B-7177-4EEE-B276-F4E923D35417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4248" y="6381328"/>
            <a:ext cx="2133600" cy="365125"/>
          </a:xfrm>
        </p:spPr>
        <p:txBody>
          <a:bodyPr/>
          <a:lstStyle/>
          <a:p>
            <a:fld id="{9880C485-3EAF-4318-915D-9216C2569B1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1" y="81484"/>
            <a:ext cx="3125688" cy="6411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48668"/>
            <a:ext cx="5868144" cy="115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541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D341C-0445-4DA3-A0D0-A5ECCAB6362B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042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41C1-CD86-4945-B298-A39AAD2F83B8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52584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FEC69C-A5F4-48D6-BAA8-623E537703D2}" type="datetimeFigureOut">
              <a:rPr lang="zh-CN" altLang="en-US"/>
              <a:pPr>
                <a:defRPr/>
              </a:pPr>
              <a:t>2020/10/19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3EB2E1-3D15-4A86-B7F2-B0DF74E2CE8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997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DF4E9-DD2B-4420-B0CD-EB793EA7D525}" type="datetimeFigureOut">
              <a:rPr lang="zh-CN" altLang="en-US"/>
              <a:pPr>
                <a:defRPr/>
              </a:pPr>
              <a:t>2020/10/19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2986EA-D818-4D7D-AE3B-DCC293658F0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0752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048240-130E-4A45-BC38-84EF15D494F9}" type="datetimeFigureOut">
              <a:rPr lang="zh-CN" altLang="en-US"/>
              <a:pPr>
                <a:defRPr/>
              </a:pPr>
              <a:t>2020/10/19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A1A561-2EAF-4CFE-99A3-71AE142C4ED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1349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F876D4-AF5A-49F0-A6ED-91B169F939B6}" type="datetimeFigureOut">
              <a:rPr lang="zh-CN" altLang="en-US"/>
              <a:pPr>
                <a:defRPr/>
              </a:pPr>
              <a:t>2020/10/19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DB668D-6A82-4E0C-9F48-AE49E3BE63D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515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6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1" y="2505076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D74DE4-5E05-4772-B693-DAF9760681B9}" type="datetimeFigureOut">
              <a:rPr lang="zh-CN" altLang="en-US"/>
              <a:pPr>
                <a:defRPr/>
              </a:pPr>
              <a:t>2020/10/19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EECCD2-6A77-46F5-813F-408BFE62656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5473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62B777-745A-42CD-BFAE-224A8113F2EA}" type="datetimeFigureOut">
              <a:rPr lang="zh-CN" altLang="en-US"/>
              <a:pPr>
                <a:defRPr/>
              </a:pPr>
              <a:t>2020/10/19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5BBC60-C20E-41F5-B280-C45B5461C81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65853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F9E38A-3A5D-4730-9C8C-85A1F89DE40C}" type="datetimeFigureOut">
              <a:rPr lang="zh-CN" altLang="en-US"/>
              <a:pPr>
                <a:defRPr/>
              </a:pPr>
              <a:t>2020/10/19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8728B5-4B99-4130-BC15-1D39F463E78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0132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2E3C3C-6003-444E-B0BC-B6EAE339D2A4}" type="datetimeFigureOut">
              <a:rPr lang="zh-CN" altLang="en-US"/>
              <a:pPr>
                <a:defRPr/>
              </a:pPr>
              <a:t>2020/10/19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7493A9-5684-49E5-884A-0B1D9A0A7F5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778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8740" y="70520"/>
            <a:ext cx="7775748" cy="1054224"/>
          </a:xfrm>
        </p:spPr>
        <p:txBody>
          <a:bodyPr>
            <a:noAutofit/>
          </a:bodyPr>
          <a:lstStyle>
            <a:lvl1pPr>
              <a:defRPr sz="40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608512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 sz="24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>
              <a:defRPr sz="24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>
              <a:defRPr sz="24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>
              <a:defRPr sz="24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" y="2828"/>
            <a:ext cx="961008" cy="96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423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206701-1864-48C4-8494-AA017FEE6D07}" type="datetimeFigureOut">
              <a:rPr lang="zh-CN" altLang="en-US"/>
              <a:pPr>
                <a:defRPr/>
              </a:pPr>
              <a:t>2020/10/19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15577E-86F4-4C35-9302-C45D1002712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15416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9CAC64-CCA8-41C2-8DB7-764721649653}" type="datetimeFigureOut">
              <a:rPr lang="zh-CN" altLang="en-US"/>
              <a:pPr>
                <a:defRPr/>
              </a:pPr>
              <a:t>2020/10/19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1141AC-C6D7-4B10-83A2-DDF62AC37AF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1407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CDABF-8EA4-45E8-BE22-048B8BEFE2B9}" type="datetimeFigureOut">
              <a:rPr lang="zh-CN" altLang="en-US"/>
              <a:pPr>
                <a:defRPr/>
              </a:pPr>
              <a:t>2020/10/19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B3C51A-18FC-49CE-BDA3-E6205F5769B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7839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 bwMode="auto">
          <a:xfrm>
            <a:off x="-8587" y="6194107"/>
            <a:ext cx="9144001" cy="647251"/>
          </a:xfrm>
          <a:prstGeom prst="rect">
            <a:avLst/>
          </a:prstGeom>
          <a:gradFill>
            <a:gsLst>
              <a:gs pos="80000">
                <a:srgbClr val="026DCE">
                  <a:alpha val="70000"/>
                </a:srgbClr>
              </a:gs>
              <a:gs pos="26000">
                <a:schemeClr val="tx2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4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 userDrawn="1"/>
        </p:nvSpPr>
        <p:spPr bwMode="auto">
          <a:xfrm>
            <a:off x="-1" y="-30478"/>
            <a:ext cx="9144001" cy="780781"/>
          </a:xfrm>
          <a:prstGeom prst="rect">
            <a:avLst/>
          </a:prstGeom>
          <a:gradFill flip="none" rotWithShape="1">
            <a:gsLst>
              <a:gs pos="21000">
                <a:schemeClr val="accent2">
                  <a:lumMod val="75000"/>
                  <a:lumOff val="25000"/>
                </a:schemeClr>
              </a:gs>
              <a:gs pos="8600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4">
              <a:solidFill>
                <a:prstClr val="white"/>
              </a:solidFill>
            </a:endParaRPr>
          </a:p>
        </p:txBody>
      </p:sp>
      <p:sp>
        <p:nvSpPr>
          <p:cNvPr id="6" name="灯片编号占位符 3"/>
          <p:cNvSpPr txBox="1">
            <a:spLocks/>
          </p:cNvSpPr>
          <p:nvPr userDrawn="1"/>
        </p:nvSpPr>
        <p:spPr>
          <a:xfrm>
            <a:off x="179388" y="6486526"/>
            <a:ext cx="1439862" cy="283844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71323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altLang="en-US" sz="1200" b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fld id="{6454B77F-C51B-4B26-9AC9-13FD1D7D510C}" type="slidenum">
              <a:rPr lang="zh-CN" altLang="en-US" sz="1200" b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defTabSz="71323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zh-CN" sz="1200" b="1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灯片编号占位符 3"/>
          <p:cNvSpPr txBox="1">
            <a:spLocks/>
          </p:cNvSpPr>
          <p:nvPr userDrawn="1"/>
        </p:nvSpPr>
        <p:spPr>
          <a:xfrm>
            <a:off x="4572000" y="6393180"/>
            <a:ext cx="3384550" cy="32004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200" i="0" kern="1200">
                <a:solidFill>
                  <a:schemeClr val="accent6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altLang="en-US" sz="1400" b="1" dirty="0" smtClean="0">
                <a:solidFill>
                  <a:prstClr val="white"/>
                </a:solidFill>
              </a:rPr>
              <a:t> </a:t>
            </a:r>
            <a:endParaRPr lang="en-US" sz="1400" b="1" dirty="0">
              <a:solidFill>
                <a:prstClr val="white"/>
              </a:solidFill>
            </a:endParaRPr>
          </a:p>
        </p:txBody>
      </p:sp>
      <p:pic>
        <p:nvPicPr>
          <p:cNvPr id="10" name="图片 10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891464" y="6193156"/>
            <a:ext cx="1252537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23529" y="-27384"/>
            <a:ext cx="5832475" cy="777240"/>
          </a:xfrm>
        </p:spPr>
        <p:txBody>
          <a:bodyPr/>
          <a:lstStyle>
            <a:lvl1pPr algn="l">
              <a:defRPr sz="2200" b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8" name="副标题 2"/>
          <p:cNvSpPr>
            <a:spLocks noGrp="1"/>
          </p:cNvSpPr>
          <p:nvPr>
            <p:ph type="subTitle" idx="1"/>
          </p:nvPr>
        </p:nvSpPr>
        <p:spPr>
          <a:xfrm>
            <a:off x="611560" y="1758018"/>
            <a:ext cx="7920880" cy="3851582"/>
          </a:xfrm>
        </p:spPr>
        <p:txBody>
          <a:bodyPr>
            <a:normAutofit/>
          </a:bodyPr>
          <a:lstStyle>
            <a:lvl1pPr marL="457200" indent="-457200" algn="l"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2527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26A81-0DF8-4626-9FF8-A799D47EC597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72" y="0"/>
            <a:ext cx="3213720" cy="64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319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836712"/>
            <a:ext cx="8229600" cy="940966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60848"/>
            <a:ext cx="4038600" cy="406531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060848"/>
            <a:ext cx="4038600" cy="406531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FF7A2-A1AE-4FB4-AF9C-C7C2949EC399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72" y="0"/>
            <a:ext cx="3213720" cy="64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937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764704"/>
            <a:ext cx="8229600" cy="1008112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544" y="234888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996952"/>
            <a:ext cx="4040188" cy="31292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zh-CN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46336-9404-4325-8F99-F0396299EE27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72" y="0"/>
            <a:ext cx="3213720" cy="64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87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A5EA8-E5B2-402E-9C02-9374C6759D19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176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801B7-5F4C-40E9-B21A-27ECDE4A3598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43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56DDF-DD45-46F5-A40F-8F7C4CDAB46F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746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0FFD6-45D1-45E2-AAEA-2730BA670BE0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393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6C3F0-B6AE-44FF-8555-6B61A8136595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80C485-3EAF-4318-915D-9216C2569B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418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628650" y="365760"/>
            <a:ext cx="7886700" cy="1325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28650" y="1824990"/>
            <a:ext cx="7886700" cy="4352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986"/>
            <a:ext cx="2057400" cy="363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713232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1B49AD2-FD06-4699-94B5-33BC920CF2F6}" type="datetimeFigureOut">
              <a:rPr lang="zh-CN" altLang="en-US"/>
              <a:pPr>
                <a:defRPr/>
              </a:pPr>
              <a:t>2020/10/19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986"/>
            <a:ext cx="3086100" cy="363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713232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986"/>
            <a:ext cx="2057400" cy="363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713232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C9F890E-0EDD-42C6-ACEA-E6D364B5CA0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62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等线 Light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等线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等线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等线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等线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sonya_usst@126.com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2209800"/>
            <a:ext cx="7772400" cy="2587352"/>
          </a:xfrm>
        </p:spPr>
        <p:txBody>
          <a:bodyPr/>
          <a:lstStyle/>
          <a:p>
            <a:pPr algn="ctr"/>
            <a:r>
              <a:rPr lang="zh-CN" altLang="en-US" sz="6000" b="1" dirty="0" smtClean="0">
                <a:latin typeface="Times New Roman" pitchFamily="18" charset="0"/>
                <a:cs typeface="Times New Roman" pitchFamily="18" charset="0"/>
              </a:rPr>
              <a:t>离散数学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Discrete mathematics</a:t>
            </a:r>
            <a:endParaRPr lang="zh-CN" altLang="en-US" sz="4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627D6-AFC2-487A-BD25-D48625ADD72C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978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043608" y="436700"/>
            <a:ext cx="6048672" cy="24121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科幻大片里人类被人工智能消灭几百遍，是不是让你惶惶不得终日？我这里有一个好消息要告诉你，人类目前能制造出的</a:t>
            </a:r>
            <a:r>
              <a:rPr lang="zh-CN" altLang="en-US" sz="2000" b="1" dirty="0">
                <a:solidFill>
                  <a:srgbClr val="FFFF00"/>
                </a:solidFill>
              </a:rPr>
              <a:t>计算机在逻辑上存在先天缺陷</a:t>
            </a:r>
            <a:r>
              <a:rPr lang="zh-CN" altLang="en-US" dirty="0"/>
              <a:t>，无论算力怎么强大都不可产生意识。</a:t>
            </a:r>
          </a:p>
          <a:p>
            <a:r>
              <a:rPr lang="zh-CN" altLang="en-US" dirty="0"/>
              <a:t>因为它的运算规则是建立在自然数的基础之上的，</a:t>
            </a:r>
            <a:r>
              <a:rPr lang="zh-CN" altLang="en-US" sz="2000" b="1" dirty="0">
                <a:solidFill>
                  <a:srgbClr val="FFFF00"/>
                </a:solidFill>
              </a:rPr>
              <a:t>这个数学体系叫“一阶谓词逻辑”，而这个逻辑是不完备的</a:t>
            </a:r>
            <a:r>
              <a:rPr lang="zh-CN" altLang="en-US" dirty="0"/>
              <a:t>，于是它不能解决自己体系内的全部问题，自然就不能扩展向高阶，而人类的意识就是一个</a:t>
            </a:r>
            <a:r>
              <a:rPr lang="zh-CN" altLang="en-US" b="1" dirty="0">
                <a:solidFill>
                  <a:srgbClr val="FFFF00"/>
                </a:solidFill>
              </a:rPr>
              <a:t>高阶系统</a:t>
            </a:r>
            <a:r>
              <a:rPr lang="zh-CN" altLang="en-US" dirty="0"/>
              <a:t>。</a:t>
            </a:r>
          </a:p>
        </p:txBody>
      </p:sp>
      <p:sp>
        <p:nvSpPr>
          <p:cNvPr id="7" name="椭圆 6"/>
          <p:cNvSpPr/>
          <p:nvPr/>
        </p:nvSpPr>
        <p:spPr>
          <a:xfrm>
            <a:off x="7308304" y="1052736"/>
            <a:ext cx="1656184" cy="100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FF00"/>
                </a:solidFill>
              </a:rPr>
              <a:t>高阶</a:t>
            </a:r>
            <a:r>
              <a:rPr lang="zh-CN" altLang="en-US" b="1" dirty="0" smtClean="0">
                <a:solidFill>
                  <a:srgbClr val="FFFF00"/>
                </a:solidFill>
              </a:rPr>
              <a:t>系统</a:t>
            </a:r>
            <a:r>
              <a:rPr lang="zh-CN" altLang="en-US" sz="2400" b="1" dirty="0">
                <a:solidFill>
                  <a:srgbClr val="FFFF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？</a:t>
            </a:r>
            <a:endParaRPr lang="zh-CN" altLang="en-US" sz="2400" dirty="0"/>
          </a:p>
        </p:txBody>
      </p:sp>
      <p:grpSp>
        <p:nvGrpSpPr>
          <p:cNvPr id="11" name="组合 10"/>
          <p:cNvGrpSpPr/>
          <p:nvPr/>
        </p:nvGrpSpPr>
        <p:grpSpPr>
          <a:xfrm>
            <a:off x="323528" y="3138912"/>
            <a:ext cx="9380879" cy="3178953"/>
            <a:chOff x="323528" y="3138912"/>
            <a:chExt cx="9380879" cy="317895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3259869"/>
              <a:ext cx="3064656" cy="2653814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3523200" y="3138912"/>
              <a:ext cx="5163600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陶哲</a:t>
              </a:r>
              <a:r>
                <a:rPr lang="zh-CN" altLang="en-US" dirty="0" smtClean="0"/>
                <a:t>轩，</a:t>
              </a:r>
              <a:r>
                <a:rPr lang="en-US" altLang="zh-CN" dirty="0" smtClean="0"/>
                <a:t>1975</a:t>
              </a:r>
              <a:r>
                <a:rPr lang="zh-CN" altLang="en-US" dirty="0"/>
                <a:t>年</a:t>
              </a:r>
              <a:r>
                <a:rPr lang="en-US" altLang="zh-CN" dirty="0"/>
                <a:t>7</a:t>
              </a:r>
              <a:r>
                <a:rPr lang="zh-CN" altLang="en-US" dirty="0"/>
                <a:t>月</a:t>
              </a:r>
              <a:r>
                <a:rPr lang="en-US" altLang="zh-CN" dirty="0"/>
                <a:t>17</a:t>
              </a:r>
              <a:r>
                <a:rPr lang="zh-CN" altLang="en-US" dirty="0"/>
                <a:t>日出生于澳大利亚阿德莱德，华裔数学家，菲尔茨奖获得者、</a:t>
              </a:r>
              <a:r>
                <a:rPr lang="zh-CN" altLang="en-US" b="1" dirty="0"/>
                <a:t>英国皇家学会</a:t>
              </a:r>
              <a:r>
                <a:rPr lang="zh-CN" altLang="en-US" b="1" dirty="0" smtClean="0"/>
                <a:t>院士 、</a:t>
              </a:r>
              <a:r>
                <a:rPr lang="zh-CN" altLang="en-US" b="1" dirty="0"/>
                <a:t>美国国家科学院外籍</a:t>
              </a:r>
              <a:r>
                <a:rPr lang="zh-CN" altLang="en-US" b="1" dirty="0" smtClean="0"/>
                <a:t>院士 、</a:t>
              </a:r>
              <a:r>
                <a:rPr lang="zh-CN" altLang="en-US" b="1" dirty="0"/>
                <a:t>美国艺术与科学学院</a:t>
              </a:r>
              <a:r>
                <a:rPr lang="zh-CN" altLang="en-US" b="1" dirty="0" smtClean="0"/>
                <a:t>院士 </a:t>
              </a:r>
              <a:r>
                <a:rPr lang="zh-CN" altLang="en-US" dirty="0" smtClean="0"/>
                <a:t>，</a:t>
              </a:r>
              <a:r>
                <a:rPr lang="zh-CN" altLang="en-US" dirty="0"/>
                <a:t>美国</a:t>
              </a:r>
              <a:r>
                <a:rPr lang="zh-CN" altLang="en-US" b="1" dirty="0"/>
                <a:t>加州大学</a:t>
              </a:r>
              <a:r>
                <a:rPr lang="zh-CN" altLang="en-US" dirty="0"/>
                <a:t>洛杉矶分校</a:t>
              </a:r>
              <a:r>
                <a:rPr lang="en-US" altLang="zh-CN" dirty="0"/>
                <a:t>James and Carol Collins</a:t>
              </a:r>
              <a:r>
                <a:rPr lang="zh-CN" altLang="en-US" dirty="0"/>
                <a:t>讲席教授、博士生</a:t>
              </a:r>
              <a:r>
                <a:rPr lang="zh-CN" altLang="en-US" dirty="0" smtClean="0"/>
                <a:t>导师 。</a:t>
              </a:r>
              <a:endParaRPr lang="zh-CN" altLang="en-US" dirty="0"/>
            </a:p>
            <a:p>
              <a:r>
                <a:rPr lang="zh-CN" altLang="en-US" dirty="0"/>
                <a:t>陶哲轩</a:t>
              </a:r>
              <a:r>
                <a:rPr lang="en-US" altLang="zh-CN" dirty="0"/>
                <a:t>13</a:t>
              </a:r>
              <a:r>
                <a:rPr lang="zh-CN" altLang="en-US" dirty="0"/>
                <a:t>岁获得国际数学奥林匹克竞赛数学金牌；</a:t>
              </a:r>
              <a:r>
                <a:rPr lang="en-US" altLang="zh-CN" dirty="0"/>
                <a:t>16</a:t>
              </a:r>
              <a:r>
                <a:rPr lang="zh-CN" altLang="en-US" dirty="0"/>
                <a:t>岁获得弗林德斯大学学士学位；</a:t>
              </a:r>
              <a:r>
                <a:rPr lang="en-US" altLang="zh-CN" dirty="0"/>
                <a:t>17</a:t>
              </a:r>
              <a:r>
                <a:rPr lang="zh-CN" altLang="en-US" dirty="0"/>
                <a:t>岁获得弗林德斯大学硕士学位；</a:t>
              </a:r>
              <a:r>
                <a:rPr lang="en-US" altLang="zh-CN" dirty="0"/>
                <a:t>21</a:t>
              </a:r>
              <a:r>
                <a:rPr lang="zh-CN" altLang="en-US" dirty="0"/>
                <a:t>岁获得普林斯顿大学</a:t>
              </a:r>
              <a:r>
                <a:rPr lang="zh-CN" altLang="en-US" dirty="0" smtClean="0"/>
                <a:t>博士学位 ；</a:t>
              </a:r>
              <a:r>
                <a:rPr lang="en-US" altLang="zh-CN" dirty="0"/>
                <a:t>24</a:t>
              </a:r>
              <a:r>
                <a:rPr lang="zh-CN" altLang="en-US" dirty="0"/>
                <a:t>岁起在加利福尼亚大学洛杉矶分校担任</a:t>
              </a:r>
              <a:r>
                <a:rPr lang="zh-CN" altLang="en-US" dirty="0" smtClean="0"/>
                <a:t>教授 ；</a:t>
              </a:r>
              <a:r>
                <a:rPr lang="en-US" altLang="zh-CN" dirty="0" smtClean="0"/>
                <a:t>2015</a:t>
              </a:r>
              <a:r>
                <a:rPr lang="zh-CN" altLang="en-US" dirty="0"/>
                <a:t>年获得科学突破奖</a:t>
              </a:r>
              <a:r>
                <a:rPr lang="en-US" altLang="zh-CN" dirty="0"/>
                <a:t>—</a:t>
              </a:r>
              <a:r>
                <a:rPr lang="zh-CN" altLang="en-US" dirty="0"/>
                <a:t>数学突破</a:t>
              </a:r>
              <a:r>
                <a:rPr lang="zh-CN" altLang="en-US" dirty="0" smtClean="0"/>
                <a:t>奖</a:t>
              </a:r>
              <a:r>
                <a:rPr lang="zh-CN" altLang="en-US" dirty="0"/>
                <a:t>。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043608" y="5979311"/>
              <a:ext cx="86607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dirty="0"/>
                <a:t>https://</a:t>
              </a:r>
              <a:r>
                <a:rPr lang="en-US" altLang="zh-CN" sz="1600" dirty="0" err="1"/>
                <a:t>baike.baidu.com</a:t>
              </a:r>
              <a:r>
                <a:rPr lang="en-US" altLang="zh-CN" sz="1600" dirty="0"/>
                <a:t>/item/%</a:t>
              </a:r>
              <a:r>
                <a:rPr lang="en-US" altLang="zh-CN" sz="1600" dirty="0" err="1"/>
                <a:t>E9%99%B6%E5%93%B2%E8%BD%A9</a:t>
              </a:r>
              <a:r>
                <a:rPr lang="en-US" altLang="zh-CN" sz="1600" dirty="0"/>
                <a:t>/</a:t>
              </a:r>
              <a:r>
                <a:rPr lang="en-US" altLang="zh-CN" sz="1600" dirty="0" err="1"/>
                <a:t>7872086?fr</a:t>
              </a:r>
              <a:r>
                <a:rPr lang="en-US" altLang="zh-CN" sz="1600" dirty="0"/>
                <a:t>=</a:t>
              </a:r>
              <a:r>
                <a:rPr lang="en-US" altLang="zh-CN" sz="1600" dirty="0" err="1"/>
                <a:t>aladdin</a:t>
              </a:r>
              <a:endParaRPr lang="zh-CN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6071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1-8 </a:t>
            </a:r>
            <a:r>
              <a:rPr lang="zh-CN" altLang="en-US" dirty="0"/>
              <a:t>推理理论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内容占位符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81231587"/>
                  </p:ext>
                </p:extLst>
              </p:nvPr>
            </p:nvGraphicFramePr>
            <p:xfrm>
              <a:off x="479688" y="1268760"/>
              <a:ext cx="8229600" cy="4114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𝑹</m:t>
                                </m:r>
                              </m:oMath>
                            </m:oMathPara>
                          </a14:m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𝑹</m:t>
                                </m:r>
                              </m:oMath>
                            </m:oMathPara>
                          </a14:m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内容占位符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81231587"/>
                  </p:ext>
                </p:extLst>
              </p:nvPr>
            </p:nvGraphicFramePr>
            <p:xfrm>
              <a:off x="479688" y="1268760"/>
              <a:ext cx="8229600" cy="4114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/>
                    <a:gridCol w="1371600"/>
                    <a:gridCol w="1371600"/>
                    <a:gridCol w="1371600"/>
                    <a:gridCol w="1371600"/>
                    <a:gridCol w="1371600"/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00889" t="-10667" r="-201778" b="-8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0889" t="-10667" r="-101778" b="-8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500889" t="-10667" r="-1778" b="-830667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100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599184" y="5639122"/>
                <a:ext cx="4791696" cy="461665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)∧(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)∧(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)⇒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184" y="5639122"/>
                <a:ext cx="4791696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98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1-8 </a:t>
            </a:r>
            <a:r>
              <a:rPr lang="zh-CN" altLang="en-US" dirty="0"/>
              <a:t>推理理论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980728"/>
                <a:ext cx="8496944" cy="568863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(2)</a:t>
                </a:r>
                <a:r>
                  <a:rPr lang="zh-CN" altLang="en-US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直接证法：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就是由一组前提，利用一些公认的推理规则，根据</a:t>
                </a:r>
                <a:r>
                  <a:rPr lang="zh-CN" altLang="en-US" b="1" dirty="0" smtClean="0">
                    <a:solidFill>
                      <a:srgbClr val="CC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已知的等价和蕴含公式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，推演得到有效的结论。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b="1" dirty="0" smtClean="0">
                    <a:solidFill>
                      <a:srgbClr val="CC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b="1" dirty="0" smtClean="0">
                    <a:solidFill>
                      <a:srgbClr val="CC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规则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：前提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在推导过程中的任何时候都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可以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引入使用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b="1" dirty="0" smtClean="0">
                    <a:solidFill>
                      <a:srgbClr val="CC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zh-CN" altLang="en-US" b="1" dirty="0" smtClean="0">
                    <a:solidFill>
                      <a:srgbClr val="CC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规则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：在推导中，如果有一个或多个公式、重言蕴含着公式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，则公式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可以引入推导之中。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例题</a:t>
                </a:r>
                <a:r>
                  <a:rPr lang="en-US" altLang="zh-CN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证明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)∧(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)∧(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𝑺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𝑺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证法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(1)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∨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</m:oMath>
                </a14:m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</a:p>
              <a:p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(2) 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en-US" altLang="zh-CN" sz="2000" b="1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 smtClean="0">
                    <a:cs typeface="Times New Roman" panose="020206030504050203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𝑻</m:t>
                    </m:r>
                    <m:d>
                      <m:d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𝑬</m:t>
                    </m:r>
                  </m:oMath>
                </a14:m>
                <a:endParaRPr lang="en-US" altLang="zh-CN" sz="2000" b="1" dirty="0" smtClean="0">
                  <a:cs typeface="Times New Roman" panose="02020603050405020304" pitchFamily="18" charset="0"/>
                </a:endParaRPr>
              </a:p>
              <a:p>
                <a:r>
                  <a:rPr lang="en-US" altLang="zh-CN" sz="20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(3) 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𝑺</m:t>
                    </m:r>
                  </m:oMath>
                </a14:m>
                <a:r>
                  <a:rPr lang="en-US" altLang="zh-CN" sz="2000" b="1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 smtClean="0">
                    <a:cs typeface="Times New Roman" panose="02020603050405020304" pitchFamily="18" charset="0"/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</m:oMath>
                </a14:m>
                <a:endPara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(4) 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𝑺</m:t>
                    </m:r>
                  </m:oMath>
                </a14:m>
                <a:r>
                  <a:rPr lang="en-US" altLang="zh-CN" sz="2000" b="1" dirty="0">
                    <a:cs typeface="Times New Roman" panose="02020603050405020304" pitchFamily="18" charset="0"/>
                  </a:rPr>
                  <a:t>           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𝑻</m:t>
                    </m:r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e>
                    </m:d>
                    <m:r>
                      <a:rPr lang="zh-CN" altLang="en-US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𝟑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</a:p>
              <a:p>
                <a:r>
                  <a:rPr lang="en-US" altLang="zh-CN" sz="20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(5)</a:t>
                </a:r>
                <a:r>
                  <a:rPr lang="en-US" altLang="zh-CN" sz="20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</m:oMath>
                </a14:m>
                <a:r>
                  <a:rPr lang="en-US" altLang="zh-CN" sz="2000" b="1" dirty="0">
                    <a:cs typeface="Times New Roman" panose="02020603050405020304" pitchFamily="18" charset="0"/>
                  </a:rPr>
                  <a:t>           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𝑻</m:t>
                    </m:r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𝟒</m:t>
                        </m:r>
                      </m:e>
                    </m:d>
                  </m:oMath>
                </a14:m>
                <a:r>
                  <a:rPr lang="en-US" altLang="zh-CN" sz="20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</a:p>
              <a:p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(6)</a:t>
                </a:r>
                <a:r>
                  <a:rPr lang="en-US" altLang="zh-CN" sz="2000" b="1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P</a:t>
                </a:r>
              </a:p>
              <a:p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(7) 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T(5),(6) I</a:t>
                </a:r>
              </a:p>
              <a:p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(8)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𝑺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∨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T(7) E</a:t>
                </a:r>
              </a:p>
              <a:p>
                <a:r>
                  <a:rPr lang="en-US" altLang="zh-CN" sz="2000" b="1" dirty="0" smtClean="0">
                    <a:solidFill>
                      <a:srgbClr val="CC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 </a:t>
                </a:r>
                <a:r>
                  <a:rPr lang="zh-CN" altLang="en-US" sz="2000" b="1" dirty="0" smtClean="0">
                    <a:solidFill>
                      <a:srgbClr val="CC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:r>
                  <a:rPr lang="en-US" altLang="zh-CN" sz="2000" b="1" dirty="0" smtClean="0">
                    <a:solidFill>
                      <a:srgbClr val="CC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zh-CN" altLang="en-US" sz="2000" b="1" dirty="0" smtClean="0">
                    <a:solidFill>
                      <a:srgbClr val="CC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参见书中表</a:t>
                </a:r>
                <a:r>
                  <a:rPr lang="en-US" altLang="zh-CN" sz="2000" b="1" dirty="0" smtClean="0">
                    <a:solidFill>
                      <a:srgbClr val="CC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1-8.3</a:t>
                </a:r>
                <a:r>
                  <a:rPr lang="zh-CN" altLang="en-US" sz="2000" b="1" dirty="0" smtClean="0">
                    <a:solidFill>
                      <a:srgbClr val="CC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:r>
                  <a:rPr lang="en-US" altLang="zh-CN" sz="2000" b="1" dirty="0" smtClean="0">
                    <a:solidFill>
                      <a:srgbClr val="CC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1-8.4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980728"/>
                <a:ext cx="8496944" cy="5688632"/>
              </a:xfrm>
              <a:blipFill rotWithShape="0">
                <a:blip r:embed="rId2"/>
                <a:stretch>
                  <a:fillRect l="-1004" t="-1822" r="-15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21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1-8 </a:t>
            </a:r>
            <a:r>
              <a:rPr lang="zh-CN" altLang="en-US" dirty="0"/>
              <a:t>推理理论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0768"/>
                <a:ext cx="8229600" cy="4608512"/>
              </a:xfrm>
            </p:spPr>
            <p:txBody>
              <a:bodyPr/>
              <a:lstStyle/>
              <a:p>
                <a:r>
                  <a:rPr lang="zh-CN" altLang="en-US" b="1" dirty="0" smtClean="0"/>
                  <a:t>证法</a:t>
                </a:r>
                <a:r>
                  <a:rPr lang="en-US" altLang="zh-CN" b="1" dirty="0" smtClean="0"/>
                  <a:t>2 (1)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              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US" altLang="zh-CN" b="1" dirty="0" smtClean="0"/>
              </a:p>
              <a:p>
                <a:pPr marL="0" indent="0">
                  <a:buNone/>
                </a:pPr>
                <a:r>
                  <a:rPr lang="en-US" altLang="zh-CN" b="1" dirty="0"/>
                  <a:t> </a:t>
                </a:r>
                <a:r>
                  <a:rPr lang="en-US" altLang="zh-CN" b="1" dirty="0" smtClean="0"/>
                  <a:t>       (2)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𝐓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𝐈</m:t>
                    </m:r>
                  </m:oMath>
                </a14:m>
                <a:endParaRPr lang="en-US" altLang="zh-CN" b="1" dirty="0" smtClean="0"/>
              </a:p>
              <a:p>
                <a:pPr marL="0" indent="0">
                  <a:buNone/>
                </a:pPr>
                <a:r>
                  <a:rPr lang="en-US" altLang="zh-CN" b="1" dirty="0"/>
                  <a:t> </a:t>
                </a:r>
                <a:r>
                  <a:rPr lang="en-US" altLang="zh-CN" b="1" dirty="0" smtClean="0"/>
                  <a:t>       (3)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b="1" dirty="0"/>
                  <a:t>              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US" altLang="zh-CN" b="1" dirty="0" smtClean="0"/>
              </a:p>
              <a:p>
                <a:pPr marL="0" indent="0">
                  <a:buNone/>
                </a:pPr>
                <a:r>
                  <a:rPr lang="en-US" altLang="zh-CN" b="1" dirty="0"/>
                  <a:t> </a:t>
                </a:r>
                <a:r>
                  <a:rPr lang="en-US" altLang="zh-CN" b="1" dirty="0" smtClean="0"/>
                  <a:t>       (4)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𝐐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𝐓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𝐈</m:t>
                    </m:r>
                  </m:oMath>
                </a14:m>
                <a:endParaRPr lang="en-US" altLang="zh-CN" b="1" dirty="0"/>
              </a:p>
              <a:p>
                <a:pPr marL="0" indent="0">
                  <a:buNone/>
                </a:pPr>
                <a:r>
                  <a:rPr lang="en-US" altLang="zh-CN" b="1" dirty="0" smtClean="0"/>
                  <a:t>        (5) </a:t>
                </a:r>
                <a:r>
                  <a:rPr lang="en-US" altLang="zh-CN" b="1" dirty="0" smtClean="0"/>
                  <a:t>(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𝐓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𝐈</m:t>
                    </m:r>
                  </m:oMath>
                </a14:m>
                <a:endParaRPr lang="en-US" altLang="zh-CN" b="1" dirty="0" smtClean="0"/>
              </a:p>
              <a:p>
                <a:pPr marL="0" indent="0">
                  <a:buNone/>
                </a:pPr>
                <a:r>
                  <a:rPr lang="en-US" altLang="zh-CN" b="1" dirty="0" smtClean="0"/>
                  <a:t>        (6)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1" dirty="0"/>
                  <a:t>              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US" altLang="zh-CN" b="1" dirty="0" smtClean="0"/>
              </a:p>
              <a:p>
                <a:pPr marL="0" indent="0">
                  <a:buNone/>
                </a:pPr>
                <a:r>
                  <a:rPr lang="en-US" altLang="zh-CN" b="1" dirty="0" smtClean="0"/>
                  <a:t>        (7)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                    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𝐓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𝐈</m:t>
                    </m:r>
                  </m:oMath>
                </a14:m>
                <a:endParaRPr lang="en-US" altLang="zh-CN" b="1" dirty="0"/>
              </a:p>
              <a:p>
                <a:pPr marL="0" indent="0">
                  <a:buNone/>
                </a:pPr>
                <a:endParaRPr lang="en-US" altLang="zh-CN" b="1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0768"/>
                <a:ext cx="8229600" cy="4608512"/>
              </a:xfrm>
              <a:blipFill>
                <a:blip r:embed="rId2"/>
                <a:stretch>
                  <a:fillRect l="-963" t="-1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89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1-8 </a:t>
            </a:r>
            <a:r>
              <a:rPr lang="zh-CN" altLang="en-US" dirty="0"/>
              <a:t>推理理论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980727"/>
                <a:ext cx="8229600" cy="5740747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例题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2</a:t>
                </a:r>
                <a:r>
                  <a:rPr lang="en-US" altLang="zh-CN" b="1" dirty="0" smtClean="0"/>
                  <a:t> </a:t>
                </a:r>
                <a:r>
                  <a:rPr lang="zh-CN" altLang="en-US" b="1" dirty="0" smtClean="0"/>
                  <a:t>证明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zh-CN" altLang="en-US" b="1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b="1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zh-CN" altLang="en-US" b="1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𝑾</m:t>
                    </m:r>
                  </m:oMath>
                </a14:m>
                <a:endParaRPr lang="en-US" altLang="zh-CN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sz="2000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证 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(1) 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∧¬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zh-CN" alt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</a:p>
              <a:p>
                <a:pPr marL="0" indent="0"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(2) 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𝐓</m:t>
                    </m:r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𝐈</m:t>
                    </m:r>
                  </m:oMath>
                </a14:m>
                <a:endParaRPr lang="en-US" altLang="zh-CN" sz="2000" b="1" dirty="0" smtClean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(3) 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P</a:t>
                </a:r>
              </a:p>
              <a:p>
                <a:pPr marL="0" indent="0"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(4) 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𝐓</m:t>
                    </m:r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e>
                    </m:d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𝐈</m:t>
                    </m:r>
                  </m:oMath>
                </a14:m>
                <a:endParaRPr lang="en-US" altLang="zh-CN" sz="2000" b="1" dirty="0" smtClean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(5) 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𝐓</m:t>
                    </m:r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𝐈</m:t>
                    </m:r>
                  </m:oMath>
                </a14:m>
                <a:endParaRPr lang="en-US" altLang="zh-CN" sz="2000" b="1" dirty="0" smtClean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000" b="1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(6) 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∧¬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𝐓</m:t>
                    </m:r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e>
                    </m:d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</m:e>
                    </m:d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𝐈</m:t>
                    </m:r>
                  </m:oMath>
                </a14:m>
                <a:endParaRPr lang="en-US" altLang="zh-CN" sz="2000" b="1" dirty="0" smtClean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(7) 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𝐓</m:t>
                    </m:r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𝟔</m:t>
                        </m:r>
                      </m:e>
                    </m:d>
                    <m:r>
                      <a:rPr lang="en-US" altLang="zh-CN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𝐄</m:t>
                    </m:r>
                  </m:oMath>
                </a14:m>
                <a:endParaRPr lang="en-US" altLang="zh-CN" sz="2000" b="1" dirty="0" smtClean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(8)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altLang="zh-CN" sz="2000" b="1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                    P</a:t>
                </a:r>
              </a:p>
              <a:p>
                <a:pPr marL="0" indent="0"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(9) 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altLang="zh-CN" sz="2000" b="1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                         P</a:t>
                </a:r>
              </a:p>
              <a:p>
                <a:pPr marL="0" indent="0"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(10)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b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b="1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𝐓</m:t>
                    </m:r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𝟖</m:t>
                        </m:r>
                      </m:e>
                    </m:d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𝟗</m:t>
                        </m:r>
                      </m:e>
                    </m:d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𝐈</m:t>
                    </m:r>
                  </m:oMath>
                </a14:m>
                <a:endParaRPr lang="en-US" altLang="zh-CN" sz="2000" b="1" dirty="0" smtClean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000" b="1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(11) 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b="1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                      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𝐓</m:t>
                    </m:r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𝟕</m:t>
                        </m:r>
                      </m:e>
                    </m:d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𝟏𝟎</m:t>
                        </m:r>
                      </m:e>
                    </m:d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𝐈</m:t>
                    </m:r>
                  </m:oMath>
                </a14:m>
                <a:endParaRPr lang="en-US" altLang="zh-CN" sz="2000" b="1" dirty="0" smtClean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(12) 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altLang="zh-CN" sz="2000" b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               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𝐓</m:t>
                    </m:r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𝟏𝟏</m:t>
                        </m:r>
                      </m:e>
                    </m:d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</m:oMath>
                </a14:m>
                <a:endParaRPr lang="en-US" altLang="zh-CN" sz="2000" b="1" dirty="0" smtClean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000" b="1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(13) 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altLang="zh-CN" sz="2000" b="1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𝐓</m:t>
                    </m:r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𝑰</m:t>
                    </m:r>
                  </m:oMath>
                </a14:m>
                <a:endParaRPr lang="en-US" altLang="zh-CN" sz="2000" b="1" dirty="0"/>
              </a:p>
              <a:p>
                <a:pPr marL="0" indent="0">
                  <a:buNone/>
                </a:pP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980727"/>
                <a:ext cx="8229600" cy="5740747"/>
              </a:xfrm>
              <a:blipFill rotWithShape="0">
                <a:blip r:embed="rId2"/>
                <a:stretch>
                  <a:fillRect l="-1037" t="-11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52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1-8 </a:t>
            </a:r>
            <a:r>
              <a:rPr lang="zh-CN" altLang="en-US" dirty="0"/>
              <a:t>推理理论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340768"/>
                <a:ext cx="8712968" cy="4608512"/>
              </a:xfrm>
            </p:spPr>
            <p:txBody>
              <a:bodyPr/>
              <a:lstStyle/>
              <a:p>
                <a:r>
                  <a:rPr lang="en-US" altLang="zh-CN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(3) </a:t>
                </a:r>
                <a:r>
                  <a:rPr lang="zh-CN" altLang="en-US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间接证法</a:t>
                </a:r>
                <a:endParaRPr lang="en-US" altLang="zh-CN" b="1" dirty="0" smtClean="0">
                  <a:solidFill>
                    <a:srgbClr val="0000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en-US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1-8.2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假设公式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 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中的命题变元为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 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的一些真值指派，如果能使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的真值为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，则称公式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 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是相容的。如果对于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 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的每一组真值指派使得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∧⋯∧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真值均为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F,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则称公式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 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</a:t>
                </a:r>
                <a:r>
                  <a:rPr lang="zh-CN" altLang="en-US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不相容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的。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设有一组前提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 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，要推出结论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，即证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∧⋯∧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，记作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为永真，或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为永真，故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为永假。因此要证明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∧⋯∧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，只要证明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 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是不相容的。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340768"/>
                <a:ext cx="8712968" cy="4608512"/>
              </a:xfrm>
              <a:blipFill rotWithShape="0">
                <a:blip r:embed="rId2"/>
                <a:stretch>
                  <a:fillRect l="-909" t="-1455" r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49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1-8 </a:t>
            </a:r>
            <a:r>
              <a:rPr lang="zh-CN" altLang="en-US" dirty="0"/>
              <a:t>推理理论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例题</a:t>
                </a:r>
                <a:r>
                  <a:rPr lang="en-US" altLang="zh-CN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证明：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可逻辑推出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altLang="zh-CN" b="1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zh-CN" altLang="en-US" b="1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zh-CN" altLang="en-US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证：</a:t>
                </a:r>
                <a:r>
                  <a:rPr lang="zh-CN" altLang="en-US" b="1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(1)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</a:p>
              <a:p>
                <a:pPr marL="0" indent="0"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(2) A                               P(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附加前提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(3)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</a:p>
              <a:p>
                <a:pPr marL="0" indent="0">
                  <a:buNone/>
                </a:pP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(4)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T(3)E</a:t>
                </a:r>
              </a:p>
              <a:p>
                <a:pPr marL="0" indent="0">
                  <a:buNone/>
                </a:pP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(5) B                              T(1),(2)I</a:t>
                </a:r>
              </a:p>
              <a:p>
                <a:pPr marL="0" indent="0">
                  <a:buNone/>
                </a:pP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(6)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T(4)I</a:t>
                </a:r>
              </a:p>
              <a:p>
                <a:pPr marL="0" indent="0">
                  <a:buNone/>
                </a:pP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(7)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矛盾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   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T(5),(6)I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81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1-8 </a:t>
            </a:r>
            <a:r>
              <a:rPr lang="zh-CN" altLang="en-US" dirty="0"/>
              <a:t>推理理论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908719"/>
                <a:ext cx="8229600" cy="5812755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例题</a:t>
                </a:r>
                <a:r>
                  <a:rPr lang="en-US" altLang="zh-CN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证明：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)∧(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)∧(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sz="2000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证：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(1) 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P(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附加前提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(2)  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T(1)E</a:t>
                </a:r>
              </a:p>
              <a:p>
                <a:pPr marL="0" indent="0">
                  <a:buNone/>
                </a:pPr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(3)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        P</a:t>
                </a:r>
              </a:p>
              <a:p>
                <a:pPr marL="0" indent="0">
                  <a:buNone/>
                </a:pPr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(4)</a:t>
                </a:r>
                <a14:m>
                  <m:oMath xmlns:m="http://schemas.openxmlformats.org/officeDocument/2006/math">
                    <m:r>
                      <a:rPr lang="en-US" altLang="zh-CN" sz="20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   T(3)I</a:t>
                </a:r>
              </a:p>
              <a:p>
                <a:pPr marL="0" indent="0">
                  <a:buNone/>
                </a:pPr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(5)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       P</a:t>
                </a:r>
              </a:p>
              <a:p>
                <a:pPr marL="0" indent="0">
                  <a:buNone/>
                </a:pPr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(6) 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  </a:t>
                </a: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T(4)(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5)I</a:t>
                </a:r>
              </a:p>
              <a:p>
                <a:pPr marL="0" indent="0">
                  <a:buNone/>
                </a:pPr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(7) 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   T(6)E</a:t>
                </a:r>
              </a:p>
              <a:p>
                <a:pPr marL="0" indent="0">
                  <a:buNone/>
                </a:pPr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(8) </a:t>
                </a:r>
                <a14:m>
                  <m:oMath xmlns:m="http://schemas.openxmlformats.org/officeDocument/2006/math">
                    <m:r>
                      <a:rPr lang="en-US" altLang="zh-CN" sz="20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)→(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T(7)I</a:t>
                </a:r>
              </a:p>
              <a:p>
                <a:pPr marL="0" indent="0">
                  <a:buNone/>
                </a:pPr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(9)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∧¬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      T(2)(8)I</a:t>
                </a:r>
              </a:p>
              <a:p>
                <a:pPr marL="0" indent="0">
                  <a:buNone/>
                </a:pPr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(10)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      P</a:t>
                </a:r>
              </a:p>
              <a:p>
                <a:pPr marL="0" indent="0">
                  <a:buNone/>
                </a:pPr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(11) 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    T(10)E</a:t>
                </a:r>
              </a:p>
              <a:p>
                <a:pPr marL="0" indent="0">
                  <a:buNone/>
                </a:pPr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(12) 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∧¬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T(11)E</a:t>
                </a:r>
              </a:p>
              <a:p>
                <a:pPr marL="0" indent="0">
                  <a:buNone/>
                </a:pPr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(13) </a:t>
                </a:r>
                <a14:m>
                  <m:oMath xmlns:m="http://schemas.openxmlformats.org/officeDocument/2006/math">
                    <m:r>
                      <a:rPr lang="en-US" altLang="zh-CN" sz="20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∧¬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¬(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∧¬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矛盾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                T(9),(12)I</a:t>
                </a:r>
                <a:endPara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908719"/>
                <a:ext cx="8229600" cy="5812755"/>
              </a:xfrm>
              <a:blipFill rotWithShape="0">
                <a:blip r:embed="rId2"/>
                <a:stretch>
                  <a:fillRect l="-1037" t="-11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106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778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1-8 </a:t>
            </a:r>
            <a:r>
              <a:rPr lang="zh-CN" altLang="en-US" dirty="0"/>
              <a:t>推理理论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>
                    <a:solidFill>
                      <a:srgbClr val="CC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间接证法的另一种情况是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：若要证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∧⋯∧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∧⋯∧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，即证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，故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为永真式。因为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→(¬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)⇔¬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)⇔(¬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⇔¬(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所以若将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作附加前提，如有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，即证得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由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b="1" i="1" dirty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)⇒</m:t>
                    </m:r>
                    <m:r>
                      <a:rPr lang="en-US" altLang="zh-CN" b="1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zh-CN" altLang="en-US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，证得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b="1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zh-CN" b="1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altLang="zh-CN" b="1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称为</a:t>
                </a:r>
                <a:r>
                  <a:rPr lang="en-US" altLang="zh-CN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</a:t>
                </a:r>
                <a:r>
                  <a:rPr lang="zh-CN" altLang="en-US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规则。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55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1-8 </a:t>
            </a:r>
            <a:r>
              <a:rPr lang="zh-CN" altLang="en-US" dirty="0"/>
              <a:t>推理理论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例题</a:t>
                </a:r>
                <a:r>
                  <a:rPr lang="en-US" altLang="zh-CN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证明：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B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重言蕴含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𝐃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zh-CN" altLang="en-US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证</a:t>
                </a:r>
                <a:r>
                  <a:rPr lang="en-US" altLang="zh-CN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: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(1) D                              P(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附加前提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          (2)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</a:p>
              <a:p>
                <a:pPr marL="0" indent="0">
                  <a:buNone/>
                </a:pP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(3) A                               T(1),(2)I</a:t>
                </a:r>
              </a:p>
              <a:p>
                <a:pPr marL="0" indent="0">
                  <a:buNone/>
                </a:pP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(4)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</m:d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</a:p>
              <a:p>
                <a:pPr marL="0" indent="0">
                  <a:buNone/>
                </a:pP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(5)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T(3),(4)I</a:t>
                </a:r>
              </a:p>
              <a:p>
                <a:pPr marL="0" indent="0">
                  <a:buNone/>
                </a:pP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(6) B                              P</a:t>
                </a:r>
              </a:p>
              <a:p>
                <a:pPr marL="0" indent="0">
                  <a:buNone/>
                </a:pP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(7) C                              T(5),(6)I</a:t>
                </a:r>
              </a:p>
              <a:p>
                <a:pPr marL="0" indent="0">
                  <a:buNone/>
                </a:pP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(8)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𝐃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47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1-8 </a:t>
            </a:r>
            <a:r>
              <a:rPr lang="zh-CN" altLang="en-US" dirty="0"/>
              <a:t>推理理论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124744"/>
                <a:ext cx="8229600" cy="4824536"/>
              </a:xfrm>
            </p:spPr>
            <p:txBody>
              <a:bodyPr/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例题</a:t>
                </a:r>
                <a:r>
                  <a:rPr lang="en-US" altLang="zh-CN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设有下列情况，结论是否有效？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(a)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或者是天晴，或者是下雨；</a:t>
                </a:r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(b)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如果是天晴，我去看电影；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(c)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如果我去看电影，我就不看书。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结论：如果我在看书则天在下雨。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zh-CN" altLang="en-US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解</a:t>
                </a:r>
                <a:r>
                  <a:rPr lang="en-US" altLang="zh-CN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若设  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M: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天晴        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：下雨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S: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我看电影    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：我看书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故本题即证：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𝑴</m:t>
                    </m:r>
                    <m:acc>
                      <m:accPr>
                        <m:chr m:val="̅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∨</m:t>
                        </m:r>
                      </m:e>
                    </m:acc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，推出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𝐑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124744"/>
                <a:ext cx="8229600" cy="4824536"/>
              </a:xfrm>
              <a:blipFill rotWithShape="0">
                <a:blip r:embed="rId2"/>
                <a:stretch>
                  <a:fillRect l="-1037" t="-1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01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043608" y="1196752"/>
            <a:ext cx="7272808" cy="40324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有个神奇的村子，村子里有</a:t>
            </a:r>
            <a:r>
              <a:rPr lang="en-US" altLang="zh-CN" dirty="0"/>
              <a:t>1000</a:t>
            </a:r>
            <a:r>
              <a:rPr lang="zh-CN" altLang="en-US" dirty="0"/>
              <a:t>个村民，其中</a:t>
            </a:r>
            <a:r>
              <a:rPr lang="en-US" altLang="zh-CN" dirty="0"/>
              <a:t>100</a:t>
            </a:r>
            <a:r>
              <a:rPr lang="zh-CN" altLang="en-US" dirty="0"/>
              <a:t>位是蓝眼睛的，还有</a:t>
            </a:r>
            <a:r>
              <a:rPr lang="en-US" altLang="zh-CN" dirty="0"/>
              <a:t>900</a:t>
            </a:r>
            <a:r>
              <a:rPr lang="zh-CN" altLang="en-US" dirty="0"/>
              <a:t>位是棕色的眼睛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每</a:t>
            </a:r>
            <a:r>
              <a:rPr lang="zh-CN" altLang="en-US" dirty="0"/>
              <a:t>一个村民都是推理大师且这个村子有两个非常奇怪的规定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/>
              <a:t>、任何人不得讨论眼睛颜色的问题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/>
              <a:t>、任何人都不得知道自己眼睛的颜色，一旦知道就必须一天后的中午到广场中央自杀（因为某些原因，村子里从来没有任何能反光的东西，所以他们都没看到过自己眼睛的颜色）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有一天</a:t>
            </a:r>
            <a:r>
              <a:rPr lang="zh-CN" altLang="en-US" dirty="0"/>
              <a:t>，来了一位异乡的蓝眼旅客，村里热情招待了他好几日，离别之夜，酒过三巡，游客半醉半醒下激动的说了一句“哎呀呀，真是没想到你们村里竟还有和我一样眼睛的人呢！”说过之后，全村都震惊了，游客也吓了一跳，充满愧疚的连夜离开了，离开之后游客想了想，其实我也没说啥啊，我只是说了一个全村人都知道的事实罢了，那么请问游客离开之后这个村子里会发生什么？</a:t>
            </a:r>
          </a:p>
        </p:txBody>
      </p:sp>
    </p:spTree>
    <p:extLst>
      <p:ext uri="{BB962C8B-B14F-4D97-AF65-F5344CB8AC3E}">
        <p14:creationId xmlns:p14="http://schemas.microsoft.com/office/powerpoint/2010/main" val="304144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1-8 </a:t>
            </a:r>
            <a:r>
              <a:rPr lang="zh-CN" altLang="en-US" dirty="0"/>
              <a:t>推理理论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908721"/>
                <a:ext cx="8229600" cy="5812754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(1) R                                                       P(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附加前提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(2)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</a:p>
              <a:p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(3)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𝐑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T(2)E</a:t>
                </a:r>
              </a:p>
              <a:p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(4)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 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T(1),(3)I</a:t>
                </a:r>
              </a:p>
              <a:p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(5)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P</a:t>
                </a:r>
              </a:p>
              <a:p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(6)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 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T(4),(5)I</a:t>
                </a:r>
              </a:p>
              <a:p>
                <a:r>
                  <a:rPr lang="en-US" altLang="zh-CN" b="1" dirty="0" smtClean="0">
                    <a:solidFill>
                      <a:srgbClr val="CC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(7)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solidFill>
                          <a:srgbClr val="CC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 dirty="0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>
                        <a:solidFill>
                          <a:srgbClr val="CC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𝑴</m:t>
                    </m:r>
                    <m:r>
                      <a:rPr lang="en-US" altLang="zh-CN" b="1" i="1" dirty="0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⇄</m:t>
                    </m:r>
                    <m:r>
                      <a:rPr lang="en-US" altLang="zh-CN" b="1" i="1" dirty="0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>
                    <a:solidFill>
                      <a:srgbClr val="CC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</a:t>
                </a:r>
                <a:r>
                  <a:rPr lang="en-US" altLang="zh-CN" b="1" dirty="0" smtClean="0">
                    <a:solidFill>
                      <a:srgbClr val="CC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</a:p>
              <a:p>
                <a:r>
                  <a:rPr lang="en-US" altLang="zh-CN" b="1" dirty="0" smtClean="0">
                    <a:solidFill>
                      <a:srgbClr val="CC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(8)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solidFill>
                          <a:srgbClr val="CC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𝑴</m:t>
                    </m:r>
                    <m:r>
                      <a:rPr lang="en-US" altLang="zh-CN" b="1" i="1" dirty="0">
                        <a:solidFill>
                          <a:srgbClr val="CC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⇄¬</m:t>
                    </m:r>
                    <m:r>
                      <a:rPr lang="en-US" altLang="zh-CN" b="1" i="1" dirty="0">
                        <a:solidFill>
                          <a:srgbClr val="CC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1" dirty="0" smtClean="0">
                    <a:solidFill>
                      <a:srgbClr val="CC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</a:t>
                </a:r>
                <a:r>
                  <a:rPr lang="en-US" altLang="zh-CN" b="1" dirty="0" smtClean="0">
                    <a:solidFill>
                      <a:srgbClr val="CC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T(7)E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(9) 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𝑴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𝑴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T(8)E</a:t>
                </a:r>
              </a:p>
              <a:p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(10)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T(9)I</a:t>
                </a:r>
              </a:p>
              <a:p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(11)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𝑴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T(10)E</a:t>
                </a:r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(12) Q                                                      T(6),(11)I</a:t>
                </a:r>
              </a:p>
              <a:p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(13) 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𝐑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CP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908721"/>
                <a:ext cx="8229600" cy="5812754"/>
              </a:xfrm>
              <a:blipFill rotWithShape="0">
                <a:blip r:embed="rId2"/>
                <a:stretch>
                  <a:fillRect l="-1037" t="-1153" b="-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r>
              <a:rPr lang="zh-CN" altLang="en-US" dirty="0" smtClean="0"/>
              <a:t> 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110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12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1325563" y="1544638"/>
            <a:ext cx="7026275" cy="3970318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	</a:t>
            </a:r>
            <a:r>
              <a:rPr kumimoji="1" lang="zh-CN" altLang="en-US" sz="36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作业：</a:t>
            </a:r>
            <a:endParaRPr kumimoji="1" lang="en-US" altLang="zh-CN" sz="3600" b="1" dirty="0" smtClean="0">
              <a:solidFill>
                <a:srgbClr val="003300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3600" b="1" dirty="0" err="1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P46</a:t>
            </a:r>
            <a:r>
              <a:rPr kumimoji="1" lang="en-US" altLang="zh-CN" sz="3600" b="1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-47</a:t>
            </a:r>
            <a:r>
              <a:rPr kumimoji="1" lang="en-US" altLang="zh-CN" sz="3600" b="1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:  </a:t>
            </a:r>
            <a:r>
              <a:rPr kumimoji="1" lang="en-US" altLang="zh-CN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1-8</a:t>
            </a:r>
            <a:r>
              <a:rPr kumimoji="1" lang="zh-CN" altLang="en-US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习题</a:t>
            </a:r>
            <a:endParaRPr kumimoji="1" lang="en-US" altLang="zh-CN" sz="3600" b="1" dirty="0" smtClean="0">
              <a:solidFill>
                <a:srgbClr val="00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(1)</a:t>
            </a:r>
            <a:r>
              <a:rPr kumimoji="1" lang="en-US" altLang="zh-CN" sz="3600" b="1" dirty="0" err="1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a,b</a:t>
            </a:r>
            <a:endParaRPr kumimoji="1" lang="en-US" altLang="zh-CN" sz="3600" b="1" dirty="0" smtClean="0">
              <a:solidFill>
                <a:srgbClr val="00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(2)a</a:t>
            </a: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(5)a</a:t>
            </a:r>
            <a:endParaRPr kumimoji="1" lang="zh-CN" altLang="en-US" sz="2400" b="1" dirty="0" smtClean="0">
              <a:solidFill>
                <a:srgbClr val="CC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pic>
        <p:nvPicPr>
          <p:cNvPr id="61443" name="Picture 3" descr="52design_com_kr_0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90805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4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14F8AE-9276-4131-A536-34B1A9980463}" type="slidenum">
              <a:rPr lang="en-US" altLang="zh-CN" smtClean="0">
                <a:solidFill>
                  <a:srgbClr val="045C75"/>
                </a:solidFill>
              </a:rPr>
              <a:pPr/>
              <a:t>111</a:t>
            </a:fld>
            <a:endParaRPr lang="en-US" altLang="zh-CN" smtClean="0">
              <a:solidFill>
                <a:srgbClr val="045C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175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162422" y="904241"/>
            <a:ext cx="7024932" cy="18661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一个岛上住着说谎的和说真话的</a:t>
            </a:r>
            <a:r>
              <a:rPr lang="zh-CN" altLang="en-US" b="1" dirty="0">
                <a:solidFill>
                  <a:srgbClr val="FFFF00"/>
                </a:solidFill>
              </a:rPr>
              <a:t>两种人</a:t>
            </a:r>
            <a:r>
              <a:rPr lang="zh-CN" altLang="en-US" dirty="0"/>
              <a:t>，说谎的人句句是谎话，说真话的人句句是实话，如果有一天你去岛上探险，碰到了岛上的三个人：王、李和张，相互交谈中，有如下一段对话，问：他们三人中，有几个人说谎，有几个人说真话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zh-CN" altLang="en-US" dirty="0"/>
              <a:t>王说：李和张都说谎；李说：我没有说谎；张说：李确实在说谎）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1103015" y="3444856"/>
            <a:ext cx="7143747" cy="2000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为了给爸爸过生日，妈妈订做了一盒蛋糕，没等到爸爸下班回家，妈妈发现蛋糕被吃掉了，妈妈很生气，把四个孩子交到面前问，已知他们四人中</a:t>
            </a:r>
            <a:r>
              <a:rPr lang="zh-CN" altLang="en-US" b="1" dirty="0">
                <a:solidFill>
                  <a:srgbClr val="FFFF00"/>
                </a:solidFill>
              </a:rPr>
              <a:t>只有一人说了真话</a:t>
            </a:r>
            <a:r>
              <a:rPr lang="zh-CN" altLang="en-US" dirty="0"/>
              <a:t>，其余的全在撒谎，请问哪个淘气鬼偷吃了蛋糕呢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zh-CN" altLang="en-US" dirty="0"/>
              <a:t>老大说：是老二吃的。老二说：是老四吃的。老三说：我没有吃。老四说：老二在说谎）</a:t>
            </a:r>
          </a:p>
        </p:txBody>
      </p:sp>
      <p:sp>
        <p:nvSpPr>
          <p:cNvPr id="9" name="矩形 8"/>
          <p:cNvSpPr/>
          <p:nvPr/>
        </p:nvSpPr>
        <p:spPr>
          <a:xfrm>
            <a:off x="3059832" y="2895327"/>
            <a:ext cx="38056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/>
              <a:t>答案：</a:t>
            </a:r>
            <a:r>
              <a:rPr lang="en-US" altLang="zh-CN" sz="2400" b="1" dirty="0" smtClean="0"/>
              <a:t>1</a:t>
            </a:r>
            <a:r>
              <a:rPr lang="zh-CN" altLang="en-US" sz="2400" b="1" dirty="0" smtClean="0"/>
              <a:t>个真话</a:t>
            </a:r>
            <a:r>
              <a:rPr lang="en-US" altLang="zh-CN" sz="2400" b="1" dirty="0" smtClean="0"/>
              <a:t>2</a:t>
            </a:r>
            <a:r>
              <a:rPr lang="zh-CN" altLang="en-US" sz="2400" b="1" dirty="0" smtClean="0"/>
              <a:t>个谎话</a:t>
            </a:r>
            <a:endParaRPr lang="zh-CN" altLang="en-US" sz="2400" b="1" dirty="0"/>
          </a:p>
        </p:txBody>
      </p:sp>
      <p:sp>
        <p:nvSpPr>
          <p:cNvPr id="10" name="矩形 9"/>
          <p:cNvSpPr/>
          <p:nvPr/>
        </p:nvSpPr>
        <p:spPr>
          <a:xfrm>
            <a:off x="3522481" y="5559623"/>
            <a:ext cx="28803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/>
              <a:t>答案：老三吃的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2684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87253" y="91562"/>
            <a:ext cx="7775748" cy="1054224"/>
          </a:xfrm>
        </p:spPr>
        <p:txBody>
          <a:bodyPr/>
          <a:lstStyle/>
          <a:p>
            <a:r>
              <a:rPr lang="zh-CN" altLang="en-US" dirty="0"/>
              <a:t>第一篇 </a:t>
            </a:r>
            <a:r>
              <a:rPr lang="zh-CN" altLang="en-US" dirty="0" smtClean="0"/>
              <a:t>数理逻辑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5015582"/>
          </a:xfrm>
        </p:spPr>
        <p:txBody>
          <a:bodyPr>
            <a:normAutofit lnSpcReduction="10000"/>
          </a:bodyPr>
          <a:lstStyle/>
          <a:p>
            <a:r>
              <a:rPr lang="zh-CN" altLang="en-US" b="1" dirty="0" smtClean="0"/>
              <a:t>逻辑学：一门研究</a:t>
            </a:r>
            <a:r>
              <a:rPr lang="zh-CN" altLang="en-US" b="1" dirty="0" smtClean="0">
                <a:solidFill>
                  <a:srgbClr val="0070C0"/>
                </a:solidFill>
              </a:rPr>
              <a:t>思维形式及思维规律</a:t>
            </a:r>
            <a:r>
              <a:rPr lang="zh-CN" altLang="en-US" b="1" dirty="0" smtClean="0"/>
              <a:t>的科学。</a:t>
            </a:r>
            <a:endParaRPr lang="en-US" altLang="zh-CN" b="1" dirty="0" smtClean="0"/>
          </a:p>
          <a:p>
            <a:pPr lvl="1"/>
            <a:r>
              <a:rPr lang="zh-CN" altLang="en-US" b="1" dirty="0" smtClean="0"/>
              <a:t>辩证逻辑：以辩证法认识论的世界观为基础的逻辑学</a:t>
            </a:r>
            <a:endParaRPr lang="en-US" altLang="zh-CN" b="1" dirty="0" smtClean="0"/>
          </a:p>
          <a:p>
            <a:pPr lvl="1"/>
            <a:r>
              <a:rPr lang="zh-CN" altLang="en-US" b="1" dirty="0" smtClean="0"/>
              <a:t>形式逻辑：对思维的形式结构和规律进行研究</a:t>
            </a:r>
            <a:endParaRPr lang="en-US" altLang="zh-CN" b="1" dirty="0" smtClean="0"/>
          </a:p>
          <a:p>
            <a:pPr lvl="2"/>
            <a:r>
              <a:rPr lang="zh-CN" altLang="en-US" b="1" dirty="0" smtClean="0"/>
              <a:t>思维的形式结构包括了</a:t>
            </a:r>
            <a:r>
              <a:rPr lang="zh-CN" altLang="en-US" b="1" dirty="0" smtClean="0">
                <a:solidFill>
                  <a:srgbClr val="CC00CC"/>
                </a:solidFill>
              </a:rPr>
              <a:t>概念、判断和推理</a:t>
            </a:r>
            <a:r>
              <a:rPr lang="zh-CN" altLang="en-US" b="1" dirty="0" smtClean="0"/>
              <a:t>之间的结构和联系</a:t>
            </a:r>
            <a:endParaRPr lang="en-US" altLang="zh-CN" b="1" dirty="0"/>
          </a:p>
          <a:p>
            <a:r>
              <a:rPr lang="zh-CN" altLang="en-US" b="1" dirty="0" smtClean="0"/>
              <a:t>用</a:t>
            </a:r>
            <a:r>
              <a:rPr lang="zh-CN" altLang="en-US" b="1" u="sng" dirty="0" smtClean="0">
                <a:solidFill>
                  <a:srgbClr val="006600"/>
                </a:solidFill>
              </a:rPr>
              <a:t>数学方法</a:t>
            </a:r>
            <a:r>
              <a:rPr lang="zh-CN" altLang="en-US" b="1" dirty="0" smtClean="0"/>
              <a:t>来研究</a:t>
            </a:r>
            <a:r>
              <a:rPr lang="zh-CN" altLang="en-US" b="1" dirty="0" smtClean="0">
                <a:solidFill>
                  <a:srgbClr val="0070C0"/>
                </a:solidFill>
              </a:rPr>
              <a:t>推理的规律</a:t>
            </a:r>
            <a:r>
              <a:rPr lang="zh-CN" altLang="en-US" b="1" dirty="0" smtClean="0"/>
              <a:t>称为</a:t>
            </a:r>
            <a:r>
              <a:rPr lang="zh-CN" altLang="en-US" b="1" dirty="0" smtClean="0">
                <a:solidFill>
                  <a:srgbClr val="FF0000"/>
                </a:solidFill>
              </a:rPr>
              <a:t>数理逻辑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b="1" dirty="0" smtClean="0"/>
              <a:t>现代数理逻辑：</a:t>
            </a:r>
            <a:r>
              <a:rPr lang="zh-CN" altLang="en-US" b="1" u="sng" dirty="0" smtClean="0"/>
              <a:t>证明论、模型论、递归函数论、公理化集合论</a:t>
            </a:r>
            <a:r>
              <a:rPr lang="zh-CN" altLang="en-US" b="1" dirty="0" smtClean="0"/>
              <a:t>。</a:t>
            </a:r>
            <a:endParaRPr lang="en-US" altLang="zh-CN" b="1" dirty="0" smtClean="0"/>
          </a:p>
          <a:p>
            <a:pPr lvl="1"/>
            <a:r>
              <a:rPr lang="zh-CN" altLang="en-US" b="1" dirty="0" smtClean="0">
                <a:solidFill>
                  <a:srgbClr val="0070C0"/>
                </a:solidFill>
              </a:rPr>
              <a:t>命题逻辑和谓词逻辑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6" name="椭圆形标注 5"/>
          <p:cNvSpPr/>
          <p:nvPr/>
        </p:nvSpPr>
        <p:spPr>
          <a:xfrm>
            <a:off x="1114636" y="4149080"/>
            <a:ext cx="2521260" cy="720080"/>
          </a:xfrm>
          <a:prstGeom prst="wedgeEllipseCallout">
            <a:avLst>
              <a:gd name="adj1" fmla="val -31292"/>
              <a:gd name="adj2" fmla="val -69215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/>
              <a:t>引进一套符号体系的方法</a:t>
            </a:r>
            <a:endParaRPr lang="zh-CN" altLang="en-US" sz="2000" b="1" dirty="0"/>
          </a:p>
        </p:txBody>
      </p:sp>
      <p:sp>
        <p:nvSpPr>
          <p:cNvPr id="7" name="椭圆形标注 6"/>
          <p:cNvSpPr/>
          <p:nvPr/>
        </p:nvSpPr>
        <p:spPr>
          <a:xfrm>
            <a:off x="5292080" y="4005064"/>
            <a:ext cx="3168352" cy="576064"/>
          </a:xfrm>
          <a:prstGeom prst="wedgeEllipseCallout">
            <a:avLst>
              <a:gd name="adj1" fmla="val -31292"/>
              <a:gd name="adj2" fmla="val -69215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/>
              <a:t>又称为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符号逻辑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86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第一章 命题逻辑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03648" y="1268760"/>
            <a:ext cx="6984776" cy="4608512"/>
          </a:xfrm>
        </p:spPr>
        <p:txBody>
          <a:bodyPr>
            <a:normAutofit/>
          </a:bodyPr>
          <a:lstStyle/>
          <a:p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1-1 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命题及其表示法</a:t>
            </a:r>
            <a:endParaRPr lang="en-US" altLang="zh-CN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1-2 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联结词</a:t>
            </a:r>
            <a:endParaRPr lang="en-US" altLang="zh-CN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1-3 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命题公式与翻译</a:t>
            </a:r>
            <a:endParaRPr lang="en-US" altLang="zh-CN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1-4 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真值表与等价公式</a:t>
            </a:r>
            <a:endParaRPr lang="en-US" altLang="zh-CN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1-5 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重言式与蕴含式</a:t>
            </a:r>
            <a:endParaRPr lang="en-US" altLang="zh-CN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1-6 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其他联结词</a:t>
            </a:r>
            <a:endParaRPr lang="en-US" altLang="zh-CN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1-7 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对偶与范式</a:t>
            </a:r>
            <a:endParaRPr lang="en-US" altLang="zh-CN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1-8 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推理理论</a:t>
            </a:r>
            <a:endParaRPr lang="en-US" altLang="zh-CN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1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1-1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命题及其表示法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052736"/>
            <a:ext cx="8229600" cy="5256584"/>
          </a:xfrm>
        </p:spPr>
        <p:txBody>
          <a:bodyPr>
            <a:normAutofit lnSpcReduction="10000"/>
          </a:bodyPr>
          <a:lstStyle/>
          <a:p>
            <a:r>
              <a:rPr lang="zh-CN" altLang="en-US" b="1" dirty="0" smtClean="0">
                <a:solidFill>
                  <a:srgbClr val="0000CC"/>
                </a:solidFill>
              </a:rPr>
              <a:t>命题（</a:t>
            </a:r>
            <a:r>
              <a:rPr lang="en-US" altLang="zh-CN" b="1" dirty="0" smtClean="0">
                <a:solidFill>
                  <a:srgbClr val="0000CC"/>
                </a:solidFill>
              </a:rPr>
              <a:t>proposition</a:t>
            </a:r>
            <a:r>
              <a:rPr lang="zh-CN" altLang="en-US" b="1" dirty="0" smtClean="0">
                <a:solidFill>
                  <a:srgbClr val="0000CC"/>
                </a:solidFill>
              </a:rPr>
              <a:t>）</a:t>
            </a:r>
            <a:r>
              <a:rPr lang="zh-CN" altLang="en-US" dirty="0" smtClean="0"/>
              <a:t>：</a:t>
            </a:r>
            <a:r>
              <a:rPr lang="zh-CN" altLang="en-US" b="1" dirty="0" smtClean="0"/>
              <a:t>能表达判断的语言</a:t>
            </a:r>
            <a:r>
              <a:rPr lang="en-US" altLang="zh-CN" b="1" dirty="0" smtClean="0"/>
              <a:t>(A declarative sentence that is either true or false, but not both)</a:t>
            </a:r>
            <a:r>
              <a:rPr lang="zh-CN" altLang="en-US" b="1" dirty="0" smtClean="0"/>
              <a:t>。</a:t>
            </a:r>
            <a:endParaRPr lang="en-US" altLang="zh-CN" b="1" dirty="0" smtClean="0"/>
          </a:p>
          <a:p>
            <a:pPr lvl="1"/>
            <a:r>
              <a:rPr lang="zh-CN" altLang="en-US" b="1" dirty="0" smtClean="0"/>
              <a:t>特点：</a:t>
            </a:r>
            <a:r>
              <a:rPr lang="zh-CN" altLang="en-US" b="1" dirty="0" smtClean="0">
                <a:solidFill>
                  <a:srgbClr val="CC0099"/>
                </a:solidFill>
              </a:rPr>
              <a:t>总具有一个“值”</a:t>
            </a:r>
            <a:r>
              <a:rPr lang="zh-CN" altLang="en-US" b="1" dirty="0" smtClean="0"/>
              <a:t>，称为真值。</a:t>
            </a:r>
            <a:endParaRPr lang="en-US" altLang="zh-CN" b="1" dirty="0" smtClean="0"/>
          </a:p>
          <a:p>
            <a:pPr lvl="2"/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真值：“真（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True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）”和“假（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False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）”，简记为“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”和“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”。</a:t>
            </a: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zh-CN" altLang="en-US" b="1" dirty="0" smtClean="0"/>
              <a:t>只有</a:t>
            </a:r>
            <a:r>
              <a:rPr lang="zh-CN" altLang="en-US" b="1" u="sng" dirty="0" smtClean="0">
                <a:solidFill>
                  <a:srgbClr val="0070C0"/>
                </a:solidFill>
              </a:rPr>
              <a:t>具有确定真值的陈述句</a:t>
            </a:r>
            <a:r>
              <a:rPr lang="zh-CN" altLang="en-US" b="1" dirty="0" smtClean="0"/>
              <a:t>才是命题，一切没有判断内容的句子，无所谓是非的句子，如感叹句、疑问句、祈使句等都不能作为命题。</a:t>
            </a:r>
            <a:endParaRPr lang="en-US" altLang="zh-CN" b="1" dirty="0" smtClean="0"/>
          </a:p>
          <a:p>
            <a:r>
              <a:rPr lang="zh-CN" altLang="en-US" b="1" dirty="0" smtClean="0">
                <a:solidFill>
                  <a:srgbClr val="0000CC"/>
                </a:solidFill>
              </a:rPr>
              <a:t>命题分类</a:t>
            </a:r>
            <a:endParaRPr lang="en-US" altLang="zh-CN" b="1" dirty="0" smtClean="0">
              <a:solidFill>
                <a:srgbClr val="0000CC"/>
              </a:solidFill>
            </a:endParaRPr>
          </a:p>
          <a:p>
            <a:pPr lvl="1"/>
            <a:r>
              <a:rPr lang="zh-CN" altLang="en-US" b="1" dirty="0" smtClean="0">
                <a:solidFill>
                  <a:srgbClr val="006600"/>
                </a:solidFill>
              </a:rPr>
              <a:t>原子命题</a:t>
            </a:r>
            <a:r>
              <a:rPr lang="en-US" altLang="zh-CN" b="1" dirty="0" smtClean="0">
                <a:solidFill>
                  <a:srgbClr val="006600"/>
                </a:solidFill>
              </a:rPr>
              <a:t>(atomic propositions)</a:t>
            </a:r>
            <a:r>
              <a:rPr lang="zh-CN" altLang="en-US" b="1" dirty="0" smtClean="0"/>
              <a:t>：不能分解为更简单的陈述语句；</a:t>
            </a:r>
            <a:endParaRPr lang="en-US" altLang="zh-CN" b="1" dirty="0" smtClean="0"/>
          </a:p>
          <a:p>
            <a:pPr lvl="1"/>
            <a:r>
              <a:rPr lang="zh-CN" altLang="en-US" b="1" dirty="0" smtClean="0">
                <a:solidFill>
                  <a:srgbClr val="006600"/>
                </a:solidFill>
              </a:rPr>
              <a:t>复合命题</a:t>
            </a:r>
            <a:r>
              <a:rPr lang="en-US" altLang="zh-CN" b="1" dirty="0" smtClean="0">
                <a:solidFill>
                  <a:srgbClr val="006600"/>
                </a:solidFill>
              </a:rPr>
              <a:t>(compound propositions)</a:t>
            </a:r>
            <a:r>
              <a:rPr lang="zh-CN" altLang="en-US" b="1" dirty="0" smtClean="0"/>
              <a:t>：由联结词，标点符号和原子命题复合构成的命题。</a:t>
            </a:r>
            <a:endParaRPr lang="zh-CN" altLang="en-US" b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79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1-1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命题及其表示法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3702" y="1116879"/>
            <a:ext cx="8229600" cy="5112568"/>
          </a:xfrm>
        </p:spPr>
        <p:txBody>
          <a:bodyPr>
            <a:normAutofit/>
          </a:bodyPr>
          <a:lstStyle/>
          <a:p>
            <a:r>
              <a:rPr lang="zh-CN" altLang="en-US" b="1" dirty="0" smtClean="0"/>
              <a:t>例：下列语句是命题的有：</a:t>
            </a:r>
            <a:endParaRPr lang="en-US" altLang="zh-CN" b="1" dirty="0" smtClean="0"/>
          </a:p>
          <a:p>
            <a:pPr lvl="1">
              <a:buNone/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(1)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中国人民是伟大的。   </a:t>
            </a:r>
            <a:endParaRPr lang="en-US" altLang="zh-CN" sz="2800" b="1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lvl="1">
              <a:buNone/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(2)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雪是黑</a:t>
            </a: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。                    </a:t>
            </a: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None/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(3)1+101=110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。                 </a:t>
            </a:r>
            <a:endParaRPr lang="en-US" altLang="zh-CN" b="1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lvl="1">
              <a:buNone/>
            </a:pP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4)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别的星球上有生物。    </a:t>
            </a: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None/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(5)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全体立正！                   </a:t>
            </a: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None/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(6)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明天是否开大会？       </a:t>
            </a: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None/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(7)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天气多好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!</a:t>
            </a:r>
            <a:r>
              <a:rPr lang="en-US" altLang="zh-CN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                 </a:t>
            </a: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None/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(8)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我正在说谎。                </a:t>
            </a: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None/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(9)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我学英语，或者我学日语。     </a:t>
            </a: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None/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(10)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如果天气好，那么我去散步。</a:t>
            </a:r>
            <a:endParaRPr lang="en-US" altLang="zh-CN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16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1556791"/>
            <a:ext cx="504056" cy="54438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2060848"/>
            <a:ext cx="442545" cy="47794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727" y="2852936"/>
            <a:ext cx="463289" cy="50035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2581090"/>
            <a:ext cx="304826" cy="2895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3355439"/>
            <a:ext cx="304826" cy="2895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3787487"/>
            <a:ext cx="304826" cy="2895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213" y="4284684"/>
            <a:ext cx="304826" cy="2895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4725144"/>
            <a:ext cx="304826" cy="28958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5014729"/>
            <a:ext cx="504056" cy="54438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5486918"/>
            <a:ext cx="504056" cy="54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7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608" y="226294"/>
            <a:ext cx="7775748" cy="1054224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1-1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命题及其表示法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43608" y="1436291"/>
            <a:ext cx="7416824" cy="460851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/>
              <a:t>在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数理逻辑中，我们将使用</a:t>
            </a:r>
            <a:r>
              <a:rPr lang="zh-CN" altLang="en-US" b="1" u="sng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大写字母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A,B,…,P,Q,…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或用</a:t>
            </a:r>
            <a:r>
              <a:rPr lang="zh-CN" altLang="en-US" b="1" u="sng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带下标的大写字母或用数字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，如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b="1" baseline="-250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,[12]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等表示命题。这些符号称为</a:t>
            </a:r>
            <a:r>
              <a:rPr lang="zh-CN" altLang="en-US" b="1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命题标识符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。</a:t>
            </a: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命题常量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：表示确定命题的命题标识符；</a:t>
            </a: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命题变元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：命题标识符只表示任意命题的位置标志，则称之为命题变元。</a:t>
            </a:r>
            <a:endParaRPr lang="en-US" altLang="zh-CN" b="1" dirty="0">
              <a:latin typeface="Times New Roman" pitchFamily="18" charset="0"/>
              <a:cs typeface="Times New Roman" pitchFamily="18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b="1" dirty="0" smtClean="0">
                <a:solidFill>
                  <a:srgbClr val="CC00CC"/>
                </a:solidFill>
                <a:latin typeface="Times New Roman" pitchFamily="18" charset="0"/>
                <a:cs typeface="Times New Roman" pitchFamily="18" charset="0"/>
              </a:rPr>
              <a:t>注意：命题变元不是命题。当命题变元用一个特定命题取代时，才能确定真值，这也称对命题变元进行指派。当命题变元表示原子命题时，该变元称为原子变元。</a:t>
            </a:r>
            <a:endParaRPr lang="en-US" altLang="zh-CN" b="1" dirty="0" smtClean="0">
              <a:solidFill>
                <a:srgbClr val="CC00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97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7624" y="191021"/>
            <a:ext cx="7775748" cy="1054224"/>
          </a:xfrm>
        </p:spPr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1-2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联结词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340768"/>
                <a:ext cx="8229600" cy="4824536"/>
              </a:xfrm>
            </p:spPr>
            <p:txBody>
              <a:bodyPr/>
              <a:lstStyle/>
              <a:p>
                <a:r>
                  <a:rPr lang="en-US" altLang="zh-CN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(1) </a:t>
                </a:r>
                <a:r>
                  <a:rPr lang="zh-CN" altLang="en-US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否定</a:t>
                </a:r>
                <a:r>
                  <a:rPr lang="en-US" altLang="zh-CN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(negation)</a:t>
                </a:r>
              </a:p>
              <a:p>
                <a:pPr lvl="1"/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1-2.1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设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为一命题，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的否定是一个新的命题，</a:t>
                </a:r>
                <a:r>
                  <a:rPr lang="zh-CN" altLang="en-US" b="1" dirty="0" smtClean="0">
                    <a:solidFill>
                      <a:srgbClr val="CC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记作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zh-CN" altLang="en-US" b="1" dirty="0" smtClean="0">
                    <a:solidFill>
                      <a:srgbClr val="CC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，读作“非</a:t>
                </a:r>
                <a:r>
                  <a:rPr lang="en-US" altLang="zh-CN" b="1" dirty="0" smtClean="0">
                    <a:solidFill>
                      <a:srgbClr val="CC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b="1" dirty="0" smtClean="0">
                    <a:solidFill>
                      <a:srgbClr val="CC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。联结词“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”表示命题的否定，有时也记作“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—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”。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例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P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：上海是一个大城市。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：上海不是一个大城市。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或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：上海是一个不大的城市。</a:t>
                </a:r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340768"/>
                <a:ext cx="8229600" cy="4824536"/>
              </a:xfrm>
              <a:blipFill rotWithShape="0">
                <a:blip r:embed="rId2"/>
                <a:stretch>
                  <a:fillRect l="-1037" t="-1391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18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3741656"/>
                  </p:ext>
                </p:extLst>
              </p:nvPr>
            </p:nvGraphicFramePr>
            <p:xfrm>
              <a:off x="2206080" y="3065512"/>
              <a:ext cx="4752528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7626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37626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oMath>
                            </m:oMathPara>
                          </a14:m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a14="http://schemas.microsoft.com/office/drawing/2010/main" xmlns="" xmlns:p14="http://schemas.microsoft.com/office/powerpoint/2010/main" val="903741656"/>
                  </p:ext>
                </p:extLst>
              </p:nvPr>
            </p:nvGraphicFramePr>
            <p:xfrm>
              <a:off x="2206080" y="3065512"/>
              <a:ext cx="4752528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76264"/>
                    <a:gridCol w="2376264"/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513" t="-9333" r="-1026" b="-232000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椭圆形标注 6"/>
          <p:cNvSpPr/>
          <p:nvPr/>
        </p:nvSpPr>
        <p:spPr>
          <a:xfrm>
            <a:off x="6935924" y="4818589"/>
            <a:ext cx="1368152" cy="936104"/>
          </a:xfrm>
          <a:prstGeom prst="wedgeEllipseCallout">
            <a:avLst>
              <a:gd name="adj1" fmla="val -107414"/>
              <a:gd name="adj2" fmla="val 14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/>
              <a:t>一元</a:t>
            </a:r>
            <a:endParaRPr lang="en-US" altLang="zh-CN" sz="2400" b="1" dirty="0" smtClean="0"/>
          </a:p>
          <a:p>
            <a:pPr algn="ctr"/>
            <a:r>
              <a:rPr lang="zh-CN" altLang="en-US" sz="2400" b="1" dirty="0" smtClean="0"/>
              <a:t>运算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7143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7624" y="170614"/>
            <a:ext cx="7775748" cy="1054224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1-2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联结词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(2)</a:t>
                </a:r>
                <a:r>
                  <a:rPr lang="zh-CN" altLang="en-US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合取</a:t>
                </a:r>
                <a:r>
                  <a:rPr lang="en-US" altLang="zh-CN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(conjunction)</a:t>
                </a:r>
              </a:p>
              <a:p>
                <a:pPr lvl="1"/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1-2.2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两个命题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的合取是一个复合命题，</a:t>
                </a:r>
                <a:r>
                  <a:rPr lang="zh-CN" altLang="en-US" b="1" dirty="0" smtClean="0">
                    <a:solidFill>
                      <a:srgbClr val="CC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记作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1" dirty="0" smtClean="0">
                    <a:solidFill>
                      <a:srgbClr val="CC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，读作“</a:t>
                </a:r>
                <a:r>
                  <a:rPr lang="en-US" altLang="zh-CN" b="1" dirty="0">
                    <a:solidFill>
                      <a:srgbClr val="CC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b="1" dirty="0">
                    <a:solidFill>
                      <a:srgbClr val="CC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并且</a:t>
                </a:r>
                <a:r>
                  <a:rPr lang="en-US" altLang="zh-CN" b="1" dirty="0">
                    <a:solidFill>
                      <a:srgbClr val="CC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zh-CN" altLang="en-US" b="1" dirty="0" smtClean="0">
                    <a:solidFill>
                      <a:srgbClr val="CC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</a:t>
                </a:r>
                <a:r>
                  <a:rPr lang="en-US" altLang="zh-CN" b="1" dirty="0" smtClean="0">
                    <a:solidFill>
                      <a:srgbClr val="CC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pPr marL="457200" lvl="1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455" r="-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19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82831673"/>
                  </p:ext>
                </p:extLst>
              </p:nvPr>
            </p:nvGraphicFramePr>
            <p:xfrm>
              <a:off x="1478973" y="2924944"/>
              <a:ext cx="6085839" cy="20069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2861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2861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02861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013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013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013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013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013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82831673"/>
                  </p:ext>
                </p:extLst>
              </p:nvPr>
            </p:nvGraphicFramePr>
            <p:xfrm>
              <a:off x="1478973" y="2924944"/>
              <a:ext cx="6085839" cy="20069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28613"/>
                    <a:gridCol w="2028613"/>
                    <a:gridCol w="2028613"/>
                  </a:tblGrid>
                  <a:tr h="4013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0300" t="-7576" r="-1502" b="-425758"/>
                          </a:stretch>
                        </a:blipFill>
                      </a:tcPr>
                    </a:tc>
                  </a:tr>
                  <a:tr h="4013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013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013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013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6782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内容占位符 2"/>
          <p:cNvSpPr>
            <a:spLocks noGrp="1"/>
          </p:cNvSpPr>
          <p:nvPr>
            <p:ph idx="1"/>
          </p:nvPr>
        </p:nvSpPr>
        <p:spPr>
          <a:xfrm>
            <a:off x="539552" y="1196752"/>
            <a:ext cx="8280400" cy="4752057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sz="2200" b="1" dirty="0" smtClean="0"/>
              <a:t>任课教师：宋 燕    副教授  博士生导师</a:t>
            </a:r>
            <a:endParaRPr lang="en-US" altLang="zh-CN" sz="2200" b="1" dirty="0" smtClean="0"/>
          </a:p>
          <a:p>
            <a:pPr marL="0" indent="0" eaLnBrk="1" hangingPunct="1">
              <a:lnSpc>
                <a:spcPct val="15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2200" b="1" dirty="0"/>
              <a:t> </a:t>
            </a:r>
            <a:r>
              <a:rPr lang="en-US" altLang="zh-CN" sz="2200" b="1" dirty="0" smtClean="0"/>
              <a:t> </a:t>
            </a:r>
            <a:r>
              <a:rPr lang="zh-CN" altLang="en-US" sz="2200" b="1" dirty="0" smtClean="0"/>
              <a:t>上海交通大学     博士     控制理论与控制工程  </a:t>
            </a:r>
            <a:endParaRPr lang="en-US" altLang="zh-CN" sz="2200" b="1" dirty="0" smtClean="0"/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2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C4S</a:t>
            </a:r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复杂系统协同控制研究中心</a:t>
            </a:r>
            <a:endParaRPr lang="en-US" altLang="zh-CN" sz="2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5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教师团队：</a:t>
            </a:r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位老师，近</a:t>
            </a:r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150</a:t>
            </a:r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位研究生</a:t>
            </a:r>
            <a:r>
              <a:rPr lang="zh-CN" altLang="en-US" sz="2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（论文，科研项目，获奖）</a:t>
            </a:r>
            <a:endParaRPr lang="en-US" altLang="zh-CN" sz="22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Email</a:t>
            </a:r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sonya_usst@126.com</a:t>
            </a:r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，手机：</a:t>
            </a:r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15901932526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2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QQ</a:t>
            </a:r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10207858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答疑</a:t>
            </a:r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时间和地点：周二下午和晚上，光电楼</a:t>
            </a:r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1123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课程</a:t>
            </a:r>
            <a:r>
              <a:rPr lang="en-US" altLang="zh-CN" sz="2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QQ</a:t>
            </a:r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群号：</a:t>
            </a:r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待建</a:t>
            </a:r>
            <a:endParaRPr lang="en-US" altLang="zh-CN" sz="2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18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1-2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联结词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340768"/>
                <a:ext cx="7488832" cy="4608512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altLang="zh-CN" sz="2800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(2)</a:t>
                </a:r>
                <a:r>
                  <a:rPr lang="zh-CN" altLang="en-US" sz="2800" b="1" dirty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合取</a:t>
                </a:r>
                <a:endParaRPr lang="en-US" altLang="zh-CN" sz="2800" b="1" dirty="0">
                  <a:solidFill>
                    <a:srgbClr val="0000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例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 P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：今天下雨。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Q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：明天下雨。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altLang="zh-CN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：今天下雨而且明天下雨。</a:t>
                </a:r>
                <a:endParaRPr lang="en-US" altLang="zh-CN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altLang="zh-CN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：今天与明天都下雨。</a:t>
                </a:r>
                <a:endParaRPr lang="en-US" altLang="zh-CN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altLang="zh-CN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：这两天都下雨。</a:t>
                </a:r>
                <a:endParaRPr lang="en-US" altLang="zh-CN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buFont typeface="Times New Roman" panose="02020603050405020304" pitchFamily="18" charset="0"/>
                  <a:buChar char="−"/>
                </a:pPr>
                <a:r>
                  <a:rPr lang="zh-CN" altLang="en-US" b="1" u="sng" dirty="0" smtClean="0">
                    <a:solidFill>
                      <a:srgbClr val="0066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合取和“与”意义相似，但并不完全相同。</a:t>
                </a:r>
                <a:endParaRPr lang="en-US" altLang="zh-CN" b="1" u="sng" dirty="0" smtClean="0">
                  <a:solidFill>
                    <a:srgbClr val="0066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例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：我们去看电影。</a:t>
                </a:r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Q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：房间里有十张桌子。</a:t>
                </a:r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：我们去看电影并且房间里有十张桌子。</a:t>
                </a:r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buFont typeface="Times New Roman" panose="02020603050405020304" pitchFamily="18" charset="0"/>
                  <a:buChar char="−"/>
                </a:pP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:r>
                  <a:rPr lang="zh-CN" altLang="en-US" sz="2800" b="1" dirty="0">
                    <a:solidFill>
                      <a:srgbClr val="CC00CC"/>
                    </a:solidFill>
                    <a:latin typeface="Times New Roman" pitchFamily="18" charset="0"/>
                    <a:cs typeface="Times New Roman" pitchFamily="18" charset="0"/>
                  </a:rPr>
                  <a:t>注意</a:t>
                </a:r>
                <a:r>
                  <a:rPr lang="zh-CN" altLang="en-US" sz="2800" b="1" dirty="0" smtClean="0">
                    <a:solidFill>
                      <a:srgbClr val="CC00CC"/>
                    </a:solidFill>
                    <a:latin typeface="Times New Roman" pitchFamily="18" charset="0"/>
                    <a:cs typeface="Times New Roman" pitchFamily="18" charset="0"/>
                  </a:rPr>
                  <a:t>：</a:t>
                </a:r>
                <a:endParaRPr lang="en-US" altLang="zh-CN" sz="2800" b="1" dirty="0" smtClean="0">
                  <a:solidFill>
                    <a:srgbClr val="CC00CC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457200" lvl="1" indent="0">
                  <a:buNone/>
                </a:pPr>
                <a:r>
                  <a:rPr lang="zh-CN" altLang="en-US" sz="2800" b="1" dirty="0" smtClean="0">
                    <a:solidFill>
                      <a:srgbClr val="CC00CC"/>
                    </a:solidFill>
                    <a:latin typeface="Times New Roman" pitchFamily="18" charset="0"/>
                    <a:cs typeface="Times New Roman" pitchFamily="18" charset="0"/>
                  </a:rPr>
                  <a:t>“合取”可以将两个互为否定的命题联结在一起。其值为</a:t>
                </a:r>
                <a:r>
                  <a:rPr lang="en-US" altLang="zh-CN" sz="2800" b="1" dirty="0" smtClean="0">
                    <a:solidFill>
                      <a:srgbClr val="CC00CC"/>
                    </a:solidFill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zh-CN" altLang="en-US" sz="2800" b="1" dirty="0" smtClean="0">
                    <a:solidFill>
                      <a:srgbClr val="CC00CC"/>
                    </a:solidFill>
                    <a:latin typeface="Times New Roman" pitchFamily="18" charset="0"/>
                    <a:cs typeface="Times New Roman" pitchFamily="18" charset="0"/>
                  </a:rPr>
                  <a:t>。</a:t>
                </a:r>
                <a:endParaRPr lang="en-US" altLang="zh-CN" sz="2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340768"/>
                <a:ext cx="7488832" cy="4608512"/>
              </a:xfrm>
              <a:blipFill rotWithShape="0">
                <a:blip r:embed="rId2"/>
                <a:stretch>
                  <a:fillRect l="-1140" t="-30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20</a:t>
            </a:fld>
            <a:endParaRPr lang="zh-CN" altLang="en-US"/>
          </a:p>
        </p:txBody>
      </p:sp>
      <p:sp>
        <p:nvSpPr>
          <p:cNvPr id="6" name="椭圆形标注 5"/>
          <p:cNvSpPr/>
          <p:nvPr/>
        </p:nvSpPr>
        <p:spPr>
          <a:xfrm>
            <a:off x="7164288" y="2060848"/>
            <a:ext cx="1368152" cy="936104"/>
          </a:xfrm>
          <a:prstGeom prst="wedgeEllipseCallout">
            <a:avLst>
              <a:gd name="adj1" fmla="val -107414"/>
              <a:gd name="adj2" fmla="val 14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/>
              <a:t>二元</a:t>
            </a:r>
            <a:endParaRPr lang="en-US" altLang="zh-CN" sz="2400" b="1" dirty="0" smtClean="0"/>
          </a:p>
          <a:p>
            <a:pPr algn="ctr"/>
            <a:r>
              <a:rPr lang="zh-CN" altLang="en-US" sz="2400" b="1" dirty="0" smtClean="0"/>
              <a:t>运算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9158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1-2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联结词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(3)</a:t>
                </a:r>
                <a:r>
                  <a:rPr lang="zh-CN" altLang="en-US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析取</a:t>
                </a:r>
                <a:r>
                  <a:rPr lang="en-US" altLang="zh-CN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(disjunction)</a:t>
                </a:r>
              </a:p>
              <a:p>
                <a:pPr lvl="1"/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1-2.3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两个命题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的析取是一个复合命题，记作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析取和汉语中“或”的意义不完全相同。汉语中“或”可表示为“排斥或”和“可兼或”。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455" r="-1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21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451144"/>
                  </p:ext>
                </p:extLst>
              </p:nvPr>
            </p:nvGraphicFramePr>
            <p:xfrm>
              <a:off x="1534344" y="2636912"/>
              <a:ext cx="6096000" cy="1981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110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a14="http://schemas.microsoft.com/office/drawing/2010/main" xmlns="" xmlns:p14="http://schemas.microsoft.com/office/powerpoint/2010/main" val="161451144"/>
                  </p:ext>
                </p:extLst>
              </p:nvPr>
            </p:nvGraphicFramePr>
            <p:xfrm>
              <a:off x="1534344" y="2636912"/>
              <a:ext cx="6096000" cy="1981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/>
                    <a:gridCol w="2032000"/>
                    <a:gridCol w="2032000"/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0000" t="-7692" r="-1198" b="-429231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TextBox 6"/>
          <p:cNvSpPr txBox="1"/>
          <p:nvPr/>
        </p:nvSpPr>
        <p:spPr>
          <a:xfrm>
            <a:off x="1000100" y="5857892"/>
            <a:ext cx="5786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注：此处析取是“可兼或”。</a:t>
            </a:r>
            <a:endParaRPr lang="zh-CN" altLang="en-US" sz="2400" b="1" dirty="0">
              <a:solidFill>
                <a:srgbClr val="FF0000"/>
              </a:solidFill>
              <a:latin typeface="华文楷体" pitchFamily="2" charset="-122"/>
              <a:ea typeface="华文楷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014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1-2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联结词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964610"/>
            <a:ext cx="8229600" cy="4608512"/>
          </a:xfrm>
        </p:spPr>
        <p:txBody>
          <a:bodyPr/>
          <a:lstStyle/>
          <a:p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r>
              <a:rPr lang="zh-CN" altLang="en-US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析取</a:t>
            </a:r>
            <a:endParaRPr lang="en-US" altLang="zh-CN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今天晚上我在家看电视或去剧场看戏。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他可能是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米或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400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米赛跑的冠军。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他昨天做了二十或三十道习题。</a:t>
            </a:r>
            <a:endParaRPr lang="zh-CN" altLang="en-US" b="1" dirty="0">
              <a:solidFill>
                <a:srgbClr val="CC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22</a:t>
            </a:fld>
            <a:endParaRPr lang="zh-CN" altLang="en-US"/>
          </a:p>
        </p:txBody>
      </p:sp>
      <p:sp>
        <p:nvSpPr>
          <p:cNvPr id="6" name="圆角矩形标注 5"/>
          <p:cNvSpPr/>
          <p:nvPr/>
        </p:nvSpPr>
        <p:spPr>
          <a:xfrm>
            <a:off x="2771800" y="4988946"/>
            <a:ext cx="1584176" cy="792088"/>
          </a:xfrm>
          <a:prstGeom prst="wedgeRoundRectCallout">
            <a:avLst>
              <a:gd name="adj1" fmla="val -5191"/>
              <a:gd name="adj2" fmla="val -218736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椭圆形标注 6"/>
          <p:cNvSpPr/>
          <p:nvPr/>
        </p:nvSpPr>
        <p:spPr>
          <a:xfrm>
            <a:off x="6444208" y="3260754"/>
            <a:ext cx="1224136" cy="720080"/>
          </a:xfrm>
          <a:prstGeom prst="wedgeEllipseCallout">
            <a:avLst>
              <a:gd name="adj1" fmla="val -103807"/>
              <a:gd name="adj2" fmla="val -226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原子命题</a:t>
            </a:r>
            <a:endParaRPr lang="zh-CN" altLang="en-US" b="1" dirty="0"/>
          </a:p>
        </p:txBody>
      </p:sp>
      <p:sp>
        <p:nvSpPr>
          <p:cNvPr id="8" name="椭圆形标注 7"/>
          <p:cNvSpPr/>
          <p:nvPr/>
        </p:nvSpPr>
        <p:spPr>
          <a:xfrm>
            <a:off x="2956457" y="1268760"/>
            <a:ext cx="1368152" cy="936104"/>
          </a:xfrm>
          <a:prstGeom prst="wedgeEllipseCallout">
            <a:avLst>
              <a:gd name="adj1" fmla="val -121085"/>
              <a:gd name="adj2" fmla="val 536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/>
              <a:t>二元</a:t>
            </a:r>
            <a:endParaRPr lang="en-US" altLang="zh-CN" sz="2400" b="1" dirty="0" smtClean="0"/>
          </a:p>
          <a:p>
            <a:pPr algn="ctr"/>
            <a:r>
              <a:rPr lang="zh-CN" altLang="en-US" sz="2400" b="1" dirty="0" smtClean="0"/>
              <a:t>运算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4130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1-2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联结词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(4)</a:t>
                </a:r>
                <a:r>
                  <a:rPr lang="zh-CN" altLang="en-US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条件</a:t>
                </a:r>
                <a:r>
                  <a:rPr lang="en-US" altLang="zh-CN" b="1" dirty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(conditional statement</a:t>
                </a:r>
                <a:r>
                  <a:rPr lang="en-US" altLang="zh-CN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lvl="1"/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1-2.4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给定两个命题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，其条件命题是一个复合命题，</a:t>
                </a:r>
                <a:r>
                  <a:rPr lang="zh-CN" altLang="en-US" b="1" dirty="0" smtClean="0">
                    <a:solidFill>
                      <a:srgbClr val="CC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记作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1" dirty="0" smtClean="0">
                    <a:solidFill>
                      <a:srgbClr val="CC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，读作“如果</a:t>
                </a:r>
                <a:r>
                  <a:rPr lang="en-US" altLang="zh-CN" b="1" dirty="0" smtClean="0">
                    <a:solidFill>
                      <a:srgbClr val="CC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b="1" dirty="0" smtClean="0">
                    <a:solidFill>
                      <a:srgbClr val="CC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，那么</a:t>
                </a:r>
                <a:r>
                  <a:rPr lang="en-US" altLang="zh-CN" b="1" dirty="0" smtClean="0">
                    <a:solidFill>
                      <a:srgbClr val="CC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zh-CN" altLang="en-US" b="1" dirty="0" smtClean="0">
                    <a:solidFill>
                      <a:srgbClr val="CC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”或“若</a:t>
                </a:r>
                <a:r>
                  <a:rPr lang="en-US" altLang="zh-CN" b="1" dirty="0" smtClean="0">
                    <a:solidFill>
                      <a:srgbClr val="CC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b="1" dirty="0" smtClean="0">
                    <a:solidFill>
                      <a:srgbClr val="CC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则</a:t>
                </a:r>
                <a:r>
                  <a:rPr lang="en-US" altLang="zh-CN" b="1" dirty="0" smtClean="0">
                    <a:solidFill>
                      <a:srgbClr val="CC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zh-CN" altLang="en-US" b="1" dirty="0" smtClean="0">
                    <a:solidFill>
                      <a:srgbClr val="CC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称为前件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(hypothesis)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为后件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(conclusion)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。也可记作“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⊃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”。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455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23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3035076"/>
                  </p:ext>
                </p:extLst>
              </p:nvPr>
            </p:nvGraphicFramePr>
            <p:xfrm>
              <a:off x="1691680" y="3573016"/>
              <a:ext cx="6096000" cy="1981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3035076"/>
                  </p:ext>
                </p:extLst>
              </p:nvPr>
            </p:nvGraphicFramePr>
            <p:xfrm>
              <a:off x="1691680" y="3573016"/>
              <a:ext cx="6096000" cy="1981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/>
                    <a:gridCol w="2032000"/>
                    <a:gridCol w="2032000"/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0000" t="-7692" r="-1198" b="-427692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3544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1-2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联结词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800" b="1" dirty="0" smtClean="0">
                    <a:solidFill>
                      <a:srgbClr val="0070C0"/>
                    </a:solidFill>
                  </a:rPr>
                  <a:t>可以有以下表述</a:t>
                </a:r>
                <a:endParaRPr lang="zh-CN" altLang="en-US" sz="2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7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24</a:t>
            </a:fld>
            <a:endParaRPr lang="zh-CN" altLang="en-US"/>
          </a:p>
        </p:txBody>
      </p:sp>
      <p:graphicFrame>
        <p:nvGraphicFramePr>
          <p:cNvPr id="6" name="Group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114624"/>
              </p:ext>
            </p:extLst>
          </p:nvPr>
        </p:nvGraphicFramePr>
        <p:xfrm>
          <a:off x="1547813" y="2060575"/>
          <a:ext cx="6096000" cy="2657475"/>
        </p:xfrm>
        <a:graphic>
          <a:graphicData uri="http://schemas.openxmlformats.org/drawingml/2006/table">
            <a:tbl>
              <a:tblPr/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是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的充分条件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是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的必要条件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若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P, </a:t>
                      </a: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则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endParaRPr kumimoji="0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除非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Q, </a:t>
                      </a: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才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endParaRPr kumimoji="0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只要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P,</a:t>
                      </a: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就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endParaRPr kumimoji="0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只有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Q, </a:t>
                      </a: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才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endParaRPr kumimoji="0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每当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endParaRPr kumimoji="0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仅当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endParaRPr kumimoji="0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除非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Q, 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否则非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endParaRPr kumimoji="0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475"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5000"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45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1-2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联结词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48820"/>
            <a:ext cx="8229600" cy="28803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  <a:r>
              <a:rPr lang="zh-CN" altLang="en-US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条件</a:t>
            </a:r>
            <a:r>
              <a:rPr lang="en-US" altLang="zh-CN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(conditional statement)</a:t>
            </a:r>
            <a:endParaRPr lang="en-US" altLang="zh-CN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b="1" dirty="0" smtClean="0"/>
              <a:t>例</a:t>
            </a:r>
            <a:r>
              <a:rPr lang="en-US" altLang="zh-CN" b="1" dirty="0" smtClean="0"/>
              <a:t>1 </a:t>
            </a:r>
            <a:r>
              <a:rPr lang="zh-CN" altLang="en-US" b="1" dirty="0" smtClean="0"/>
              <a:t>如果某动物为哺乳动物，则它必胎生。</a:t>
            </a:r>
            <a:endParaRPr lang="en-US" altLang="zh-CN" b="1" dirty="0" smtClean="0"/>
          </a:p>
          <a:p>
            <a:pPr lvl="1">
              <a:lnSpc>
                <a:spcPct val="150000"/>
              </a:lnSpc>
            </a:pPr>
            <a:r>
              <a:rPr lang="zh-CN" altLang="en-US" b="1" dirty="0" smtClean="0"/>
              <a:t>例</a:t>
            </a:r>
            <a:r>
              <a:rPr lang="en-US" altLang="zh-CN" b="1" dirty="0" smtClean="0"/>
              <a:t>2 </a:t>
            </a:r>
            <a:r>
              <a:rPr lang="zh-CN" altLang="en-US" b="1" dirty="0" smtClean="0"/>
              <a:t>如果我得到这本小说，那么我今夜就读完它。</a:t>
            </a:r>
            <a:endParaRPr lang="en-US" altLang="zh-CN" b="1" dirty="0" smtClean="0"/>
          </a:p>
          <a:p>
            <a:pPr lvl="1">
              <a:lnSpc>
                <a:spcPct val="150000"/>
              </a:lnSpc>
            </a:pPr>
            <a:r>
              <a:rPr lang="zh-CN" altLang="en-US" b="1" dirty="0" smtClean="0"/>
              <a:t>例</a:t>
            </a:r>
            <a:r>
              <a:rPr lang="en-US" altLang="zh-CN" b="1" dirty="0" smtClean="0"/>
              <a:t>3 </a:t>
            </a:r>
            <a:r>
              <a:rPr lang="zh-CN" altLang="en-US" b="1" dirty="0" smtClean="0"/>
              <a:t>如果雪是黑的，那么太阳从西方出。</a:t>
            </a:r>
            <a:endParaRPr lang="zh-CN" altLang="en-US" b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25</a:t>
            </a:fld>
            <a:endParaRPr lang="zh-CN" altLang="en-US"/>
          </a:p>
        </p:txBody>
      </p:sp>
      <p:sp>
        <p:nvSpPr>
          <p:cNvPr id="6" name="椭圆形标注 5"/>
          <p:cNvSpPr/>
          <p:nvPr/>
        </p:nvSpPr>
        <p:spPr>
          <a:xfrm>
            <a:off x="6595361" y="990322"/>
            <a:ext cx="1368152" cy="936104"/>
          </a:xfrm>
          <a:prstGeom prst="wedgeEllipseCallout">
            <a:avLst>
              <a:gd name="adj1" fmla="val -133997"/>
              <a:gd name="adj2" fmla="val 480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/>
              <a:t>二元</a:t>
            </a:r>
            <a:endParaRPr lang="en-US" altLang="zh-CN" sz="2400" b="1" dirty="0" smtClean="0"/>
          </a:p>
          <a:p>
            <a:pPr algn="ctr"/>
            <a:r>
              <a:rPr lang="zh-CN" altLang="en-US" sz="2400" b="1" dirty="0" smtClean="0"/>
              <a:t>运算</a:t>
            </a:r>
            <a:endParaRPr lang="zh-CN" altLang="en-US" sz="2400" b="1" dirty="0"/>
          </a:p>
        </p:txBody>
      </p:sp>
      <p:sp>
        <p:nvSpPr>
          <p:cNvPr id="7" name="矩形 6"/>
          <p:cNvSpPr/>
          <p:nvPr/>
        </p:nvSpPr>
        <p:spPr>
          <a:xfrm>
            <a:off x="611560" y="4221088"/>
            <a:ext cx="748883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400" b="1" dirty="0">
                <a:solidFill>
                  <a:srgbClr val="CC00CC"/>
                </a:solidFill>
                <a:latin typeface="Times New Roman" pitchFamily="18" charset="0"/>
                <a:cs typeface="Times New Roman" pitchFamily="18" charset="0"/>
              </a:rPr>
              <a:t>注意</a:t>
            </a:r>
            <a:r>
              <a:rPr lang="zh-CN" altLang="en-US" sz="2400" b="1" dirty="0" smtClean="0">
                <a:solidFill>
                  <a:srgbClr val="CC00CC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endParaRPr lang="en-US" altLang="zh-CN" sz="2400" b="1" dirty="0">
              <a:solidFill>
                <a:srgbClr val="CC00CC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zh-CN" altLang="en-US" sz="2200" b="1" dirty="0" smtClean="0">
                <a:solidFill>
                  <a:srgbClr val="CC00CC"/>
                </a:solidFill>
                <a:latin typeface="Times New Roman" pitchFamily="18" charset="0"/>
                <a:cs typeface="Times New Roman" pitchFamily="18" charset="0"/>
              </a:rPr>
              <a:t>自然语言中，“如果</a:t>
            </a:r>
            <a:r>
              <a:rPr lang="en-US" altLang="zh-CN" sz="2200" b="1" dirty="0" smtClean="0">
                <a:solidFill>
                  <a:srgbClr val="CC00CC"/>
                </a:solidFill>
                <a:latin typeface="Times New Roman" pitchFamily="18" charset="0"/>
                <a:cs typeface="Times New Roman" pitchFamily="18" charset="0"/>
              </a:rPr>
              <a:t>…</a:t>
            </a:r>
            <a:r>
              <a:rPr lang="zh-CN" altLang="en-US" sz="2200" b="1" dirty="0" smtClean="0">
                <a:solidFill>
                  <a:srgbClr val="CC00CC"/>
                </a:solidFill>
                <a:latin typeface="Times New Roman" pitchFamily="18" charset="0"/>
                <a:cs typeface="Times New Roman" pitchFamily="18" charset="0"/>
              </a:rPr>
              <a:t>，则</a:t>
            </a:r>
            <a:r>
              <a:rPr lang="en-US" altLang="zh-CN" sz="2200" b="1" dirty="0" smtClean="0">
                <a:solidFill>
                  <a:srgbClr val="CC00CC"/>
                </a:solidFill>
                <a:latin typeface="Times New Roman" pitchFamily="18" charset="0"/>
                <a:cs typeface="Times New Roman" pitchFamily="18" charset="0"/>
              </a:rPr>
              <a:t>…</a:t>
            </a:r>
            <a:r>
              <a:rPr lang="zh-CN" altLang="en-US" sz="2200" b="1" dirty="0" smtClean="0">
                <a:solidFill>
                  <a:srgbClr val="CC00CC"/>
                </a:solidFill>
                <a:latin typeface="Times New Roman" pitchFamily="18" charset="0"/>
                <a:cs typeface="Times New Roman" pitchFamily="18" charset="0"/>
              </a:rPr>
              <a:t>”这样的语句，当前提是假时，结论不管真假，这个语句的意义往往无法判断。而在条件命题时，规定“善意的推定”，即前提为</a:t>
            </a:r>
            <a:r>
              <a:rPr lang="en-US" altLang="zh-CN" sz="2200" b="1" dirty="0" smtClean="0">
                <a:solidFill>
                  <a:srgbClr val="CC00CC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zh-CN" altLang="en-US" sz="2200" b="1" dirty="0" smtClean="0">
                <a:solidFill>
                  <a:srgbClr val="CC00CC"/>
                </a:solidFill>
                <a:latin typeface="Times New Roman" pitchFamily="18" charset="0"/>
                <a:cs typeface="Times New Roman" pitchFamily="18" charset="0"/>
              </a:rPr>
              <a:t>，条件命题的真值都为</a:t>
            </a:r>
            <a:r>
              <a:rPr lang="en-US" altLang="zh-CN" sz="2200" b="1" dirty="0" smtClean="0">
                <a:solidFill>
                  <a:srgbClr val="CC00CC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zh-CN" altLang="en-US" sz="2200" b="1" dirty="0" smtClean="0">
                <a:solidFill>
                  <a:srgbClr val="CC00CC"/>
                </a:solidFill>
                <a:latin typeface="Times New Roman" pitchFamily="18" charset="0"/>
                <a:cs typeface="Times New Roman" pitchFamily="18" charset="0"/>
              </a:rPr>
              <a:t>。</a:t>
            </a:r>
            <a:endParaRPr lang="en-US" altLang="zh-CN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70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1-2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联结词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(5)</a:t>
                </a:r>
                <a:r>
                  <a:rPr lang="zh-CN" altLang="en-US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双条件</a:t>
                </a:r>
                <a:r>
                  <a:rPr lang="en-US" altLang="zh-CN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b="1" dirty="0" err="1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biconditional</a:t>
                </a:r>
                <a:r>
                  <a:rPr lang="en-US" altLang="zh-CN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statement)</a:t>
                </a:r>
              </a:p>
              <a:p>
                <a:pPr lvl="1"/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1-2.5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给定两个命题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，其复合命题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⇄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称作双条件命题，</a:t>
                </a:r>
                <a:r>
                  <a:rPr lang="zh-CN" altLang="en-US" b="1" dirty="0" smtClean="0">
                    <a:solidFill>
                      <a:srgbClr val="CC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读作“</a:t>
                </a:r>
                <a:r>
                  <a:rPr lang="en-US" altLang="zh-CN" b="1" dirty="0" smtClean="0">
                    <a:solidFill>
                      <a:srgbClr val="CC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b="1" dirty="0" smtClean="0">
                    <a:solidFill>
                      <a:srgbClr val="CC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当且仅当</a:t>
                </a:r>
                <a:r>
                  <a:rPr lang="en-US" altLang="zh-CN" b="1" dirty="0" smtClean="0">
                    <a:solidFill>
                      <a:srgbClr val="CC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zh-CN" altLang="en-US" b="1" dirty="0" smtClean="0">
                    <a:solidFill>
                      <a:srgbClr val="CC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”。也可记作“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zh-CN" altLang="en-US" b="1" dirty="0" smtClean="0">
                    <a:solidFill>
                      <a:srgbClr val="CC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”或“</a:t>
                </a:r>
                <a:r>
                  <a:rPr lang="en-US" altLang="zh-CN" b="1" dirty="0" err="1" smtClean="0">
                    <a:solidFill>
                      <a:srgbClr val="CC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iff</a:t>
                </a:r>
                <a:r>
                  <a:rPr lang="zh-CN" altLang="en-US" b="1" dirty="0" smtClean="0">
                    <a:solidFill>
                      <a:srgbClr val="CC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</a:t>
                </a:r>
                <a:r>
                  <a:rPr lang="zh-CN" altLang="en-US" b="1" dirty="0">
                    <a:solidFill>
                      <a:srgbClr val="CC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455" r="-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26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8109748"/>
                  </p:ext>
                </p:extLst>
              </p:nvPr>
            </p:nvGraphicFramePr>
            <p:xfrm>
              <a:off x="1835696" y="3166190"/>
              <a:ext cx="6096000" cy="1981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⇄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8109748"/>
                  </p:ext>
                </p:extLst>
              </p:nvPr>
            </p:nvGraphicFramePr>
            <p:xfrm>
              <a:off x="1835696" y="3166190"/>
              <a:ext cx="6096000" cy="1981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/>
                    <a:gridCol w="2032000"/>
                    <a:gridCol w="2032000"/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0000" t="-7692" r="-1198" b="-427692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3569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1-2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联结词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2352" y="1628800"/>
            <a:ext cx="8229600" cy="2808312"/>
          </a:xfrm>
        </p:spPr>
        <p:txBody>
          <a:bodyPr/>
          <a:lstStyle/>
          <a:p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(5)</a:t>
            </a:r>
            <a:r>
              <a:rPr lang="zh-CN" altLang="en-US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双条件</a:t>
            </a:r>
            <a:endParaRPr lang="en-US" altLang="zh-CN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两个三角形全等，当且仅当它们的三组对应边相等。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燕子飞回南方，春天来了。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 2+2=4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，当前仅当雪是白的。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27</a:t>
            </a:fld>
            <a:endParaRPr lang="zh-CN" altLang="en-US"/>
          </a:p>
        </p:txBody>
      </p:sp>
      <p:sp>
        <p:nvSpPr>
          <p:cNvPr id="6" name="椭圆形标注 5"/>
          <p:cNvSpPr/>
          <p:nvPr/>
        </p:nvSpPr>
        <p:spPr>
          <a:xfrm>
            <a:off x="6532077" y="4293096"/>
            <a:ext cx="1368152" cy="936104"/>
          </a:xfrm>
          <a:prstGeom prst="wedgeEllipseCallout">
            <a:avLst>
              <a:gd name="adj1" fmla="val -86149"/>
              <a:gd name="adj2" fmla="val -1628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/>
              <a:t>二元</a:t>
            </a:r>
            <a:endParaRPr lang="en-US" altLang="zh-CN" sz="2400" b="1" dirty="0" smtClean="0"/>
          </a:p>
          <a:p>
            <a:pPr algn="ctr"/>
            <a:r>
              <a:rPr lang="zh-CN" altLang="en-US" sz="2400" b="1" dirty="0" smtClean="0"/>
              <a:t>运算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3002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898525" y="1544638"/>
            <a:ext cx="7489825" cy="3970318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	</a:t>
            </a: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学习要点：</a:t>
            </a: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	</a:t>
            </a: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1. </a:t>
            </a: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理解并掌握基本概念：命题，真值，原子命题，复合命题，命题标识符，命题常量，命题变元，原子变元。</a:t>
            </a:r>
            <a:endParaRPr kumimoji="1" lang="en-US" altLang="zh-CN" sz="2400" b="1" dirty="0" smtClean="0">
              <a:solidFill>
                <a:srgbClr val="003300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</a:t>
            </a: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          2. </a:t>
            </a: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会判断命题。</a:t>
            </a:r>
            <a:r>
              <a:rPr kumimoji="1" lang="zh-CN" altLang="en-US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必须是陈述句，不可有悖论。</a:t>
            </a:r>
            <a:endParaRPr kumimoji="1" lang="zh-CN" altLang="en-US" sz="2400" b="1" dirty="0" smtClean="0">
              <a:solidFill>
                <a:srgbClr val="660066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zh-CN" altLang="en-US" sz="2400" b="1" dirty="0" smtClean="0">
                <a:solidFill>
                  <a:srgbClr val="660066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	</a:t>
            </a:r>
            <a:r>
              <a:rPr kumimoji="1" lang="en-US" altLang="zh-CN" sz="2400" b="1" dirty="0" smtClean="0">
                <a:solidFill>
                  <a:srgbClr val="660066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3. </a:t>
            </a: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理解并掌握联结词的定义及表示方式，以及和自然语言的联系和区别，即否定，合取，析取，条件，双条件。其中，</a:t>
            </a:r>
            <a:r>
              <a:rPr kumimoji="1" lang="zh-CN" altLang="en-US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仅“</a:t>
            </a:r>
            <a:r>
              <a:rPr kumimoji="1" lang="zh-CN" altLang="en-US" sz="24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否定</a:t>
            </a:r>
            <a:r>
              <a:rPr kumimoji="1" lang="zh-CN" altLang="en-US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” 为一元运算，其余的都为二元运算。</a:t>
            </a:r>
          </a:p>
        </p:txBody>
      </p:sp>
      <p:pic>
        <p:nvPicPr>
          <p:cNvPr id="60419" name="Picture 3" descr="52design_com_kr_0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90805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0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61AB0D9-82E6-4E3E-9DDC-5AE59A461BF1}" type="slidenum">
              <a:rPr lang="en-US" altLang="zh-CN" smtClean="0">
                <a:solidFill>
                  <a:srgbClr val="045C75"/>
                </a:solidFill>
              </a:rPr>
              <a:pPr/>
              <a:t>28</a:t>
            </a:fld>
            <a:endParaRPr lang="en-US" altLang="zh-CN" smtClean="0">
              <a:solidFill>
                <a:srgbClr val="045C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71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0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1325563" y="1544638"/>
            <a:ext cx="7026275" cy="2308324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	</a:t>
            </a:r>
            <a:r>
              <a:rPr kumimoji="1" lang="zh-CN" altLang="en-US" sz="36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作业：</a:t>
            </a:r>
            <a:endParaRPr kumimoji="1" lang="en-US" altLang="zh-CN" sz="3600" b="1" dirty="0" smtClean="0">
              <a:solidFill>
                <a:srgbClr val="003300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3600" b="1" dirty="0" err="1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P8</a:t>
            </a:r>
            <a:r>
              <a:rPr kumimoji="1" lang="en-US" altLang="zh-CN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:  1-1,1-2</a:t>
            </a:r>
            <a:r>
              <a:rPr kumimoji="1" lang="zh-CN" altLang="en-US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习题</a:t>
            </a:r>
            <a:endParaRPr kumimoji="1" lang="en-US" altLang="zh-CN" sz="3600" b="1" dirty="0" smtClean="0">
              <a:solidFill>
                <a:srgbClr val="00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(1), (3), (5)</a:t>
            </a:r>
            <a:endParaRPr kumimoji="1" lang="zh-CN" altLang="en-US" sz="3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pic>
        <p:nvPicPr>
          <p:cNvPr id="61443" name="Picture 3" descr="52design_com_kr_0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90805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4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14F8AE-9276-4131-A536-34B1A9980463}" type="slidenum">
              <a:rPr lang="en-US" altLang="zh-CN" smtClean="0">
                <a:solidFill>
                  <a:srgbClr val="045C75"/>
                </a:solidFill>
              </a:rPr>
              <a:pPr/>
              <a:t>29</a:t>
            </a:fld>
            <a:endParaRPr lang="en-US" altLang="zh-CN" smtClean="0">
              <a:solidFill>
                <a:srgbClr val="045C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99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2050415" y="4231144"/>
            <a:ext cx="4917882" cy="690228"/>
          </a:xfrm>
          <a:prstGeom prst="rect">
            <a:avLst/>
          </a:prstGeom>
          <a:noFill/>
          <a:ln w="12700">
            <a:solidFill>
              <a:srgbClr val="871D2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12788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通信机制、网络性能与控制性能</a:t>
            </a:r>
          </a:p>
        </p:txBody>
      </p:sp>
      <p:sp>
        <p:nvSpPr>
          <p:cNvPr id="13" name="标题 1"/>
          <p:cNvSpPr txBox="1">
            <a:spLocks/>
          </p:cNvSpPr>
          <p:nvPr/>
        </p:nvSpPr>
        <p:spPr bwMode="auto">
          <a:xfrm>
            <a:off x="4284664" y="5808664"/>
            <a:ext cx="3506787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defTabSz="712788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FFFFFF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分队发展汇报</a:t>
            </a:r>
          </a:p>
        </p:txBody>
      </p:sp>
      <p:sp>
        <p:nvSpPr>
          <p:cNvPr id="12" name="矩形 11"/>
          <p:cNvSpPr/>
          <p:nvPr/>
        </p:nvSpPr>
        <p:spPr>
          <a:xfrm>
            <a:off x="1902459" y="2588424"/>
            <a:ext cx="2452342" cy="690228"/>
          </a:xfrm>
          <a:prstGeom prst="rect">
            <a:avLst/>
          </a:prstGeom>
          <a:noFill/>
          <a:ln w="12700">
            <a:solidFill>
              <a:srgbClr val="871D2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12788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稳定性与网络性能</a:t>
            </a:r>
          </a:p>
        </p:txBody>
      </p:sp>
      <p:sp>
        <p:nvSpPr>
          <p:cNvPr id="14" name="矩形 13"/>
          <p:cNvSpPr/>
          <p:nvPr/>
        </p:nvSpPr>
        <p:spPr>
          <a:xfrm>
            <a:off x="4930866" y="2588424"/>
            <a:ext cx="2201453" cy="690228"/>
          </a:xfrm>
          <a:prstGeom prst="rect">
            <a:avLst/>
          </a:prstGeom>
          <a:noFill/>
          <a:ln w="12700">
            <a:solidFill>
              <a:srgbClr val="871D2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12788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群体协同与网络性能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2046476" y="2012360"/>
            <a:ext cx="2120007" cy="720080"/>
          </a:xfrm>
          <a:prstGeom prst="round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12788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单元网络控制</a:t>
            </a:r>
            <a:endParaRPr lang="en-US" altLang="zh-CN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5117541" y="2012360"/>
            <a:ext cx="1850757" cy="720080"/>
          </a:xfrm>
          <a:prstGeom prst="round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12788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群体协同控制</a:t>
            </a:r>
            <a:endParaRPr lang="en-US" altLang="zh-CN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右箭头 17"/>
          <p:cNvSpPr/>
          <p:nvPr/>
        </p:nvSpPr>
        <p:spPr bwMode="auto">
          <a:xfrm>
            <a:off x="4170711" y="2181298"/>
            <a:ext cx="936104" cy="378335"/>
          </a:xfrm>
          <a:prstGeom prst="rightArrow">
            <a:avLst/>
          </a:prstGeom>
          <a:noFill/>
          <a:ln w="19050">
            <a:solidFill>
              <a:srgbClr val="0070C0"/>
            </a:solidFill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72000" tIns="72000" rIns="72000" bIns="72000" rtlCol="0" anchor="ctr" anchorCtr="1"/>
          <a:lstStyle/>
          <a:p>
            <a:pPr algn="just" defTabSz="712788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</a:pPr>
            <a:endParaRPr lang="zh-CN" altLang="en-US" sz="1400" dirty="0">
              <a:solidFill>
                <a:srgbClr val="000000"/>
              </a:solidFill>
              <a:latin typeface="等线"/>
              <a:ea typeface="等线" panose="02010600030101010101" pitchFamily="2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71365" y="3747140"/>
            <a:ext cx="4464496" cy="625179"/>
          </a:xfrm>
          <a:prstGeom prst="round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12788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通信与控制一体化设计</a:t>
            </a:r>
            <a:endParaRPr lang="en-US" altLang="zh-CN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右箭头 20"/>
          <p:cNvSpPr/>
          <p:nvPr/>
        </p:nvSpPr>
        <p:spPr bwMode="auto">
          <a:xfrm rot="16200000">
            <a:off x="2548019" y="3302521"/>
            <a:ext cx="426072" cy="378335"/>
          </a:xfrm>
          <a:prstGeom prst="rightArrow">
            <a:avLst/>
          </a:prstGeom>
          <a:noFill/>
          <a:ln w="19050">
            <a:solidFill>
              <a:srgbClr val="0070C0"/>
            </a:solidFill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72000" tIns="72000" rIns="72000" bIns="72000" rtlCol="0" anchor="ctr" anchorCtr="1"/>
          <a:lstStyle/>
          <a:p>
            <a:pPr algn="just" defTabSz="712788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</a:pPr>
            <a:endParaRPr lang="zh-CN" altLang="en-US" sz="1400" dirty="0">
              <a:solidFill>
                <a:srgbClr val="000000"/>
              </a:solidFill>
              <a:latin typeface="等线"/>
              <a:ea typeface="等线" panose="02010600030101010101" pitchFamily="2" charset="-122"/>
            </a:endParaRPr>
          </a:p>
        </p:txBody>
      </p:sp>
      <p:sp>
        <p:nvSpPr>
          <p:cNvPr id="22" name="右箭头 21"/>
          <p:cNvSpPr/>
          <p:nvPr/>
        </p:nvSpPr>
        <p:spPr bwMode="auto">
          <a:xfrm rot="16200000">
            <a:off x="5946762" y="3302521"/>
            <a:ext cx="426072" cy="378335"/>
          </a:xfrm>
          <a:prstGeom prst="rightArrow">
            <a:avLst/>
          </a:prstGeom>
          <a:noFill/>
          <a:ln w="19050">
            <a:solidFill>
              <a:srgbClr val="0070C0"/>
            </a:solidFill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72000" tIns="72000" rIns="72000" bIns="72000" rtlCol="0" anchor="ctr" anchorCtr="1"/>
          <a:lstStyle/>
          <a:p>
            <a:pPr algn="just" defTabSz="712788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</a:pPr>
            <a:endParaRPr lang="zh-CN" altLang="en-US" sz="1400" dirty="0">
              <a:solidFill>
                <a:srgbClr val="000000"/>
              </a:solidFill>
              <a:latin typeface="等线"/>
              <a:ea typeface="等线" panose="02010600030101010101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803964" y="1910317"/>
            <a:ext cx="5479430" cy="3153670"/>
          </a:xfrm>
          <a:prstGeom prst="rect">
            <a:avLst/>
          </a:prstGeom>
          <a:noFill/>
          <a:ln w="38100">
            <a:solidFill>
              <a:srgbClr val="00206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12788" fontAlgn="base">
              <a:spcBef>
                <a:spcPct val="0"/>
              </a:spcBef>
              <a:spcAft>
                <a:spcPct val="0"/>
              </a:spcAft>
            </a:pPr>
            <a:endParaRPr lang="zh-CN" altLang="en-US" sz="1400">
              <a:solidFill>
                <a:srgbClr val="FFFFFF"/>
              </a:solidFill>
              <a:latin typeface="等线"/>
              <a:ea typeface="等线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318992" y="1811185"/>
            <a:ext cx="1800000" cy="1367815"/>
            <a:chOff x="7318992" y="1223782"/>
            <a:chExt cx="1800000" cy="1367815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318992" y="1223782"/>
              <a:ext cx="1800000" cy="10364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1" name="同侧圆角矩形 4"/>
            <p:cNvSpPr/>
            <p:nvPr/>
          </p:nvSpPr>
          <p:spPr bwMode="auto">
            <a:xfrm>
              <a:off x="7708382" y="2227340"/>
              <a:ext cx="1360809" cy="3642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2860" tIns="22860" rIns="22860" bIns="22860" spcCol="1270" anchor="ctr"/>
            <a:lstStyle/>
            <a:p>
              <a:pPr defTabSz="5334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b="1" dirty="0">
                  <a:solidFill>
                    <a:srgbClr val="80008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传感器网络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318993" y="3155146"/>
            <a:ext cx="1800000" cy="1037967"/>
            <a:chOff x="7318993" y="2583645"/>
            <a:chExt cx="1800000" cy="1037967"/>
          </a:xfrm>
        </p:grpSpPr>
        <p:pic>
          <p:nvPicPr>
            <p:cNvPr id="2050" name="Picture 2" descr="https://ss1.bdstatic.com/70cFuXSh_Q1YnxGkpoWK1HF6hhy/it/u=2152245539,2540213062&amp;fm=26&amp;gp=0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8993" y="2583645"/>
              <a:ext cx="1800000" cy="70312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同侧圆角矩形 4"/>
            <p:cNvSpPr/>
            <p:nvPr/>
          </p:nvSpPr>
          <p:spPr bwMode="auto">
            <a:xfrm>
              <a:off x="7547198" y="3257355"/>
              <a:ext cx="1360809" cy="3642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2860" tIns="22860" rIns="22860" bIns="22860" spcCol="1270" anchor="ctr"/>
            <a:lstStyle/>
            <a:p>
              <a:pPr algn="ctr" defTabSz="5334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b="1" dirty="0">
                  <a:solidFill>
                    <a:srgbClr val="80008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预测控制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-2768" y="3839761"/>
            <a:ext cx="1800000" cy="1566136"/>
            <a:chOff x="-2768" y="3164898"/>
            <a:chExt cx="1800000" cy="1566136"/>
          </a:xfrm>
        </p:grpSpPr>
        <p:sp>
          <p:nvSpPr>
            <p:cNvPr id="32" name="同侧圆角矩形 4"/>
            <p:cNvSpPr/>
            <p:nvPr/>
          </p:nvSpPr>
          <p:spPr bwMode="auto">
            <a:xfrm>
              <a:off x="302420" y="4349872"/>
              <a:ext cx="1360809" cy="3811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2860" tIns="22860" rIns="22860" bIns="22860" spcCol="1270" anchor="ctr"/>
            <a:lstStyle/>
            <a:p>
              <a:pPr algn="ctr" defTabSz="5334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b="1" dirty="0">
                  <a:solidFill>
                    <a:srgbClr val="80008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能源系统</a:t>
              </a: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768" y="3164898"/>
              <a:ext cx="1800000" cy="12250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9" name="组合 8"/>
          <p:cNvGrpSpPr/>
          <p:nvPr/>
        </p:nvGrpSpPr>
        <p:grpSpPr>
          <a:xfrm>
            <a:off x="7321658" y="4170090"/>
            <a:ext cx="1800000" cy="1220963"/>
            <a:chOff x="7321658" y="3598589"/>
            <a:chExt cx="1800000" cy="1220963"/>
          </a:xfrm>
        </p:grpSpPr>
        <p:sp>
          <p:nvSpPr>
            <p:cNvPr id="33" name="同侧圆角矩形 4"/>
            <p:cNvSpPr/>
            <p:nvPr/>
          </p:nvSpPr>
          <p:spPr bwMode="auto">
            <a:xfrm>
              <a:off x="7538588" y="4455295"/>
              <a:ext cx="1360809" cy="3642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2860" tIns="22860" rIns="22860" bIns="22860" spcCol="1270" anchor="ctr"/>
            <a:lstStyle/>
            <a:p>
              <a:pPr algn="ctr" defTabSz="5334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b="1" dirty="0">
                  <a:solidFill>
                    <a:srgbClr val="80008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编队控制</a:t>
              </a: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21658" y="3598589"/>
              <a:ext cx="1800000" cy="89389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6" name="同侧圆角矩形 4"/>
          <p:cNvSpPr/>
          <p:nvPr/>
        </p:nvSpPr>
        <p:spPr bwMode="auto">
          <a:xfrm>
            <a:off x="323850" y="1288727"/>
            <a:ext cx="5520359" cy="36425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2860" tIns="22860" rIns="22860" bIns="22860" spcCol="1270" anchor="ctr"/>
          <a:lstStyle/>
          <a:p>
            <a:pPr defTabSz="53340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研究方向一：网络化系统的控制与滤波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-2768" y="1883638"/>
            <a:ext cx="1800000" cy="1717118"/>
            <a:chOff x="-2768" y="1320089"/>
            <a:chExt cx="1800000" cy="1717118"/>
          </a:xfrm>
        </p:grpSpPr>
        <p:sp>
          <p:nvSpPr>
            <p:cNvPr id="34" name="同侧圆角矩形 4"/>
            <p:cNvSpPr/>
            <p:nvPr/>
          </p:nvSpPr>
          <p:spPr bwMode="auto">
            <a:xfrm>
              <a:off x="226887" y="2672950"/>
              <a:ext cx="1360809" cy="3642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2860" tIns="22860" rIns="22860" bIns="22860" spcCol="1270" anchor="ctr"/>
            <a:lstStyle/>
            <a:p>
              <a:pPr algn="ctr" defTabSz="5334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b="1" dirty="0">
                  <a:solidFill>
                    <a:srgbClr val="80008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网络化控制</a:t>
              </a:r>
            </a:p>
          </p:txBody>
        </p:sp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768" y="1320089"/>
              <a:ext cx="1800000" cy="133608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3442147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1-3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命题公式与翻译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9399" y="1340768"/>
                <a:ext cx="7954560" cy="2232248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b="1" dirty="0" smtClean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原子命题，复合命题</a:t>
                </a:r>
                <a:endParaRPr lang="en-US" altLang="zh-CN" b="1" dirty="0" smtClean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设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是任意两个命题，则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∨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⇄(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∨¬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等都是</a:t>
                </a:r>
                <a:r>
                  <a:rPr lang="zh-CN" altLang="en-US" b="1" u="sng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复合命题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若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是命题变元，则上述各式均称作</a:t>
                </a:r>
                <a:r>
                  <a:rPr lang="zh-CN" altLang="en-US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命题公式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称作</a:t>
                </a:r>
                <a:r>
                  <a:rPr lang="zh-CN" altLang="en-US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命题公式的分量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9399" y="1340768"/>
                <a:ext cx="7954560" cy="2232248"/>
              </a:xfrm>
              <a:blipFill rotWithShape="0">
                <a:blip r:embed="rId2"/>
                <a:stretch>
                  <a:fillRect l="-1073" t="-30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30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39399" y="3621329"/>
            <a:ext cx="741682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400" b="1" dirty="0">
                <a:solidFill>
                  <a:srgbClr val="CC00C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itchFamily="18" charset="0"/>
              </a:rPr>
              <a:t>注意：</a:t>
            </a:r>
            <a:endParaRPr lang="en-US" altLang="zh-CN" sz="2400" b="1" dirty="0">
              <a:solidFill>
                <a:srgbClr val="CC00CC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itchFamily="18" charset="0"/>
            </a:endParaRPr>
          </a:p>
          <a:p>
            <a:pPr lvl="1"/>
            <a:r>
              <a:rPr lang="en-US" altLang="zh-CN" sz="2400" b="1" dirty="0" smtClean="0">
                <a:solidFill>
                  <a:srgbClr val="CC00C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itchFamily="18" charset="0"/>
              </a:rPr>
              <a:t>1. </a:t>
            </a:r>
            <a:r>
              <a:rPr lang="zh-CN" altLang="en-US" sz="2400" b="1" dirty="0" smtClean="0">
                <a:solidFill>
                  <a:srgbClr val="CC00C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itchFamily="18" charset="0"/>
              </a:rPr>
              <a:t>命题公式没有真假值，仅当在命题公式中的命题变元用确定的命题代入时，才得到一个命题；</a:t>
            </a:r>
            <a:endParaRPr lang="en-US" altLang="zh-CN" sz="2400" b="1" dirty="0" smtClean="0">
              <a:solidFill>
                <a:srgbClr val="CC00CC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itchFamily="18" charset="0"/>
            </a:endParaRPr>
          </a:p>
          <a:p>
            <a:pPr lvl="1"/>
            <a:r>
              <a:rPr lang="en-US" altLang="zh-CN" sz="2400" b="1" dirty="0" smtClean="0">
                <a:solidFill>
                  <a:srgbClr val="CC00C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itchFamily="18" charset="0"/>
              </a:rPr>
              <a:t>2. </a:t>
            </a:r>
            <a:r>
              <a:rPr lang="zh-CN" altLang="en-US" sz="2400" b="1" dirty="0" smtClean="0">
                <a:solidFill>
                  <a:srgbClr val="CC00C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itchFamily="18" charset="0"/>
              </a:rPr>
              <a:t>并非由命题变元，联结词和一些括号组成的字符串都能成为命题公式。</a:t>
            </a:r>
            <a:endParaRPr lang="en-US" altLang="zh-CN" sz="2400" b="1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8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8404" y="73044"/>
            <a:ext cx="7775748" cy="1054224"/>
          </a:xfrm>
        </p:spPr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1-3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命题公式与翻译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07306"/>
                <a:ext cx="8147248" cy="3489846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1-3.1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命题演算的</a:t>
                </a:r>
                <a:r>
                  <a:rPr lang="zh-CN" altLang="en-US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合式公式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b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wff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well-formed formula)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，规定为：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(1)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单个命题变元本身是一个合式公式。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(2)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如果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是合式公式，那么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是合式公式。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(3)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如果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是合式公式，那么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𝑨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∧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</m:d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𝐀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∨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</m:d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(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𝐀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𝐁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⇄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都是合式公式。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(4)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当且仅当能够</a:t>
                </a:r>
                <a:r>
                  <a:rPr lang="zh-CN" altLang="en-US" b="1" u="sng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有限次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地应用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(1),(2),(3)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所得到的包含命题变元，联结词和括号的符号串是合式公式。</a:t>
                </a:r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07306"/>
                <a:ext cx="8147248" cy="3489846"/>
              </a:xfrm>
              <a:blipFill rotWithShape="0">
                <a:blip r:embed="rId2"/>
                <a:stretch>
                  <a:fillRect l="-973" t="-1920" r="-4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31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11560" y="4745753"/>
            <a:ext cx="79928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400" b="1" dirty="0" smtClean="0">
                <a:solidFill>
                  <a:srgbClr val="CC00C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itchFamily="18" charset="0"/>
              </a:rPr>
              <a:t>该合式公式的定义是以递归形式给出的，其中（</a:t>
            </a:r>
            <a:r>
              <a:rPr lang="en-US" altLang="zh-CN" sz="2400" b="1" dirty="0" smtClean="0">
                <a:solidFill>
                  <a:srgbClr val="CC00C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itchFamily="18" charset="0"/>
              </a:rPr>
              <a:t>1</a:t>
            </a:r>
            <a:r>
              <a:rPr lang="zh-CN" altLang="en-US" sz="2400" b="1" dirty="0" smtClean="0">
                <a:solidFill>
                  <a:srgbClr val="CC00C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itchFamily="18" charset="0"/>
              </a:rPr>
              <a:t>）称为基础，（</a:t>
            </a:r>
            <a:r>
              <a:rPr lang="en-US" altLang="zh-CN" sz="2400" b="1" dirty="0" smtClean="0">
                <a:solidFill>
                  <a:srgbClr val="CC00C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itchFamily="18" charset="0"/>
              </a:rPr>
              <a:t>2</a:t>
            </a:r>
            <a:r>
              <a:rPr lang="zh-CN" altLang="en-US" sz="2400" b="1" dirty="0" smtClean="0">
                <a:solidFill>
                  <a:srgbClr val="CC00C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itchFamily="18" charset="0"/>
              </a:rPr>
              <a:t>）（</a:t>
            </a:r>
            <a:r>
              <a:rPr lang="en-US" altLang="zh-CN" sz="2400" b="1" dirty="0" smtClean="0">
                <a:solidFill>
                  <a:srgbClr val="CC00C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itchFamily="18" charset="0"/>
              </a:rPr>
              <a:t>3</a:t>
            </a:r>
            <a:r>
              <a:rPr lang="zh-CN" altLang="en-US" sz="2400" b="1" dirty="0" smtClean="0">
                <a:solidFill>
                  <a:srgbClr val="CC00C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itchFamily="18" charset="0"/>
              </a:rPr>
              <a:t>）称为归纳，（</a:t>
            </a:r>
            <a:r>
              <a:rPr lang="en-US" altLang="zh-CN" sz="2400" b="1" dirty="0" smtClean="0">
                <a:solidFill>
                  <a:srgbClr val="CC00C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itchFamily="18" charset="0"/>
              </a:rPr>
              <a:t>4</a:t>
            </a:r>
            <a:r>
              <a:rPr lang="zh-CN" altLang="en-US" sz="2400" b="1" dirty="0" smtClean="0">
                <a:solidFill>
                  <a:srgbClr val="CC00C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itchFamily="18" charset="0"/>
              </a:rPr>
              <a:t>）称为界限。</a:t>
            </a:r>
            <a:endParaRPr lang="en-US" altLang="zh-CN" sz="2400" b="1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59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71991" y="140733"/>
            <a:ext cx="7775748" cy="1054224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1-3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命题公式与翻译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907704" y="1124744"/>
                <a:ext cx="5818312" cy="2952328"/>
              </a:xfrm>
            </p:spPr>
            <p:txBody>
              <a:bodyPr/>
              <a:lstStyle/>
              <a:p>
                <a:r>
                  <a:rPr lang="zh-CN" altLang="en-US" b="1" dirty="0" smtClean="0"/>
                  <a:t>判断下列哪些是合式公式</a:t>
                </a:r>
                <a:endParaRPr lang="en-US" altLang="zh-CN" b="1" dirty="0" smtClean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b="1" dirty="0" smtClean="0"/>
                  <a:t>,</a:t>
                </a:r>
                <a:r>
                  <a:rPr lang="en-US" altLang="zh-CN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b="1" dirty="0" smtClean="0">
                    <a:ea typeface="Cambria Math" panose="02040503050406030204" pitchFamily="18" charset="0"/>
                  </a:rPr>
                  <a:t>  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b="1" dirty="0" smtClean="0"/>
                  <a:t>,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altLang="zh-CN" b="1" dirty="0" smtClean="0"/>
                  <a:t>,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((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∧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b="1" dirty="0" smtClean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,(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)→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7704" y="1124744"/>
                <a:ext cx="5818312" cy="2952328"/>
              </a:xfrm>
              <a:blipFill rotWithShape="0">
                <a:blip r:embed="rId2"/>
                <a:stretch>
                  <a:fillRect l="-1468" t="-16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32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789" y="1604317"/>
            <a:ext cx="504056" cy="54438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789" y="2056527"/>
            <a:ext cx="504056" cy="54438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036" y="2492896"/>
            <a:ext cx="504056" cy="54438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404" y="3037277"/>
            <a:ext cx="304826" cy="2895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404" y="3412382"/>
            <a:ext cx="304826" cy="289585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4195769" y="2836318"/>
            <a:ext cx="864096" cy="49054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398996" y="3182069"/>
            <a:ext cx="216024" cy="51989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489442" y="3800104"/>
                <a:ext cx="7992888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zh-CN" altLang="en-US" sz="2400" b="1" dirty="0" smtClean="0">
                    <a:solidFill>
                      <a:srgbClr val="CC00CC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Times New Roman" pitchFamily="18" charset="0"/>
                  </a:rPr>
                  <a:t>规定：</a:t>
                </a:r>
                <a:endParaRPr lang="en-US" altLang="zh-CN" sz="2400" b="1" dirty="0" smtClean="0">
                  <a:solidFill>
                    <a:srgbClr val="CC00CC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Times New Roman" pitchFamily="18" charset="0"/>
                </a:endParaRPr>
              </a:p>
              <a:p>
                <a:pPr marL="914400" lvl="1" indent="-457200">
                  <a:buAutoNum type="arabicPeriod"/>
                </a:pPr>
                <a:r>
                  <a:rPr lang="zh-CN" altLang="en-US" sz="2400" b="1" dirty="0" smtClean="0">
                    <a:solidFill>
                      <a:srgbClr val="CC00CC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Times New Roman" pitchFamily="18" charset="0"/>
                  </a:rPr>
                  <a:t>为了减少圆括号的数量，最外层圆括号可以省略；</a:t>
                </a:r>
                <a:endParaRPr lang="en-US" altLang="zh-CN" sz="2400" b="1" dirty="0" smtClean="0">
                  <a:solidFill>
                    <a:srgbClr val="CC00CC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Times New Roman" pitchFamily="18" charset="0"/>
                </a:endParaRPr>
              </a:p>
              <a:p>
                <a:pPr marL="914400" lvl="1" indent="-457200">
                  <a:buAutoNum type="arabicPeriod"/>
                </a:pPr>
                <a:r>
                  <a:rPr lang="zh-CN" altLang="en-US" sz="2400" b="1" dirty="0" smtClean="0">
                    <a:solidFill>
                      <a:srgbClr val="CC00CC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Times New Roman" pitchFamily="18" charset="0"/>
                  </a:rPr>
                  <a:t>若规定联结词的优先次序为</a:t>
                </a:r>
                <a:r>
                  <a:rPr lang="zh-CN" altLang="en-US" sz="2400" b="1" dirty="0">
                    <a:solidFill>
                      <a:srgbClr val="CC00CC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Times New Roman" pitchFamily="18" charset="0"/>
                  </a:rPr>
                  <a:t>：</a:t>
                </a:r>
                <a:r>
                  <a:rPr lang="en-US" altLang="zh-CN" sz="2400" b="1" dirty="0">
                    <a:solidFill>
                      <a:srgbClr val="CC00CC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dirty="0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itchFamily="18" charset="0"/>
                      </a:rPr>
                      <m:t>¬</m:t>
                    </m:r>
                  </m:oMath>
                </a14:m>
                <a:r>
                  <a:rPr lang="zh-CN" altLang="en-US" sz="2400" b="1" dirty="0">
                    <a:solidFill>
                      <a:srgbClr val="CC00CC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Times New Roman" pitchFamily="18" charset="0"/>
                  </a:rPr>
                  <a:t>，</a:t>
                </a:r>
                <a:r>
                  <a:rPr lang="en-US" altLang="zh-CN" sz="2400" b="1" dirty="0">
                    <a:solidFill>
                      <a:srgbClr val="CC00CC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itchFamily="18" charset="0"/>
                      </a:rPr>
                      <m:t>∧</m:t>
                    </m:r>
                  </m:oMath>
                </a14:m>
                <a:r>
                  <a:rPr lang="zh-CN" altLang="en-US" sz="2400" b="1" dirty="0">
                    <a:solidFill>
                      <a:srgbClr val="CC00CC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Times New Roman" pitchFamily="18" charset="0"/>
                  </a:rPr>
                  <a:t>，</a:t>
                </a:r>
                <a:r>
                  <a:rPr lang="en-US" altLang="zh-CN" sz="2400" b="1" dirty="0">
                    <a:solidFill>
                      <a:srgbClr val="CC00CC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itchFamily="18" charset="0"/>
                      </a:rPr>
                      <m:t>∨</m:t>
                    </m:r>
                  </m:oMath>
                </a14:m>
                <a:r>
                  <a:rPr lang="zh-CN" altLang="en-US" sz="2400" b="1" dirty="0">
                    <a:solidFill>
                      <a:srgbClr val="CC00CC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Times New Roman" pitchFamily="18" charset="0"/>
                  </a:rPr>
                  <a:t>，</a:t>
                </a:r>
                <a:r>
                  <a:rPr lang="en-US" altLang="zh-CN" sz="2400" b="1" dirty="0">
                    <a:solidFill>
                      <a:srgbClr val="CC00CC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dirty="0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itchFamily="18" charset="0"/>
                      </a:rPr>
                      <m:t>→</m:t>
                    </m:r>
                  </m:oMath>
                </a14:m>
                <a:r>
                  <a:rPr lang="zh-CN" altLang="en-US" sz="2400" b="1" dirty="0">
                    <a:solidFill>
                      <a:srgbClr val="CC00CC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Times New Roman" pitchFamily="18" charset="0"/>
                  </a:rPr>
                  <a:t>，</a:t>
                </a:r>
                <a:r>
                  <a:rPr lang="en-US" altLang="zh-CN" sz="2400" b="1" dirty="0">
                    <a:solidFill>
                      <a:srgbClr val="CC00CC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dirty="0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itchFamily="18" charset="0"/>
                      </a:rPr>
                      <m:t>⇄</m:t>
                    </m:r>
                  </m:oMath>
                </a14:m>
                <a:r>
                  <a:rPr lang="zh-CN" altLang="en-US" sz="2400" b="1" dirty="0">
                    <a:solidFill>
                      <a:srgbClr val="CC00CC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Times New Roman" pitchFamily="18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1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itchFamily="18" charset="0"/>
                      </a:rPr>
                      <m:t>𝑷</m:t>
                    </m:r>
                    <m:r>
                      <a:rPr lang="en-US" altLang="zh-CN" sz="2400" b="1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itchFamily="18" charset="0"/>
                      </a:rPr>
                      <m:t>∧</m:t>
                    </m:r>
                    <m:r>
                      <a:rPr lang="en-US" altLang="zh-CN" sz="2400" b="1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itchFamily="18" charset="0"/>
                      </a:rPr>
                      <m:t>𝑸</m:t>
                    </m:r>
                    <m:r>
                      <a:rPr lang="en-US" altLang="zh-CN" sz="2400" b="1" dirty="0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itchFamily="18" charset="0"/>
                      </a:rPr>
                      <m:t>→</m:t>
                    </m:r>
                  </m:oMath>
                </a14:m>
                <a:r>
                  <a:rPr lang="en-US" altLang="zh-CN" sz="2400" b="1" dirty="0" smtClean="0">
                    <a:solidFill>
                      <a:srgbClr val="CC00CC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Times New Roman" pitchFamily="18" charset="0"/>
                  </a:rPr>
                  <a:t>R</a:t>
                </a:r>
                <a:r>
                  <a:rPr lang="zh-CN" altLang="en-US" sz="2400" b="1" dirty="0" smtClean="0">
                    <a:solidFill>
                      <a:srgbClr val="CC00CC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Times New Roman" pitchFamily="18" charset="0"/>
                  </a:rPr>
                  <a:t>也是合式公式。</a:t>
                </a:r>
                <a:endParaRPr lang="en-US" altLang="zh-CN" sz="2400" b="1" dirty="0">
                  <a:solidFill>
                    <a:srgbClr val="CC00CC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42" y="3800104"/>
                <a:ext cx="7992888" cy="1569660"/>
              </a:xfrm>
              <a:prstGeom prst="rect">
                <a:avLst/>
              </a:prstGeom>
              <a:blipFill rotWithShape="0">
                <a:blip r:embed="rId5"/>
                <a:stretch>
                  <a:fillRect t="-3101" r="-5034" b="-7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439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1-3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命题公式与翻译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39552" y="1125085"/>
                <a:ext cx="8229600" cy="4608512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 smtClean="0"/>
                  <a:t>例题</a:t>
                </a:r>
                <a:r>
                  <a:rPr lang="en-US" altLang="zh-CN" b="1" dirty="0" smtClean="0"/>
                  <a:t>1 </a:t>
                </a:r>
                <a:r>
                  <a:rPr lang="zh-CN" altLang="en-US" b="1" dirty="0" smtClean="0"/>
                  <a:t>试以符号形式写出命题：我们要做到身体好、学习好、工作好，为祖国四化建设而奋斗。</a:t>
                </a:r>
                <a:endParaRPr lang="en-US" altLang="zh-CN" b="1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b="1" dirty="0" smtClean="0"/>
                  <a:t>  解：</a:t>
                </a:r>
                <a:r>
                  <a:rPr lang="en-US" altLang="zh-CN" b="1" dirty="0" smtClean="0"/>
                  <a:t>A</a:t>
                </a:r>
                <a:r>
                  <a:rPr lang="zh-CN" altLang="en-US" b="1" dirty="0" smtClean="0"/>
                  <a:t>：我们要做到身体好。</a:t>
                </a:r>
                <a:endParaRPr lang="en-US" altLang="zh-CN" b="1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b="1" dirty="0" smtClean="0"/>
                  <a:t>      B</a:t>
                </a:r>
                <a:r>
                  <a:rPr lang="zh-CN" altLang="en-US" b="1" dirty="0" smtClean="0"/>
                  <a:t>：我们要做到学习好。</a:t>
                </a:r>
                <a:endParaRPr lang="en-US" altLang="zh-CN" b="1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b="1" dirty="0" smtClean="0"/>
                  <a:t>      C</a:t>
                </a:r>
                <a:r>
                  <a:rPr lang="zh-CN" altLang="en-US" b="1" dirty="0" smtClean="0"/>
                  <a:t>：我们要做到工作好。</a:t>
                </a:r>
                <a:endParaRPr lang="en-US" altLang="zh-CN" b="1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b="1" dirty="0"/>
                  <a:t> </a:t>
                </a:r>
                <a:r>
                  <a:rPr lang="en-US" altLang="zh-CN" b="1" dirty="0" smtClean="0"/>
                  <a:t>     P</a:t>
                </a:r>
                <a:r>
                  <a:rPr lang="zh-CN" altLang="en-US" b="1" dirty="0" smtClean="0"/>
                  <a:t>：我们要为祖国四化建设而奋斗。</a:t>
                </a:r>
                <a:endParaRPr lang="en-US" altLang="zh-CN" b="1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⇄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552" y="1125085"/>
                <a:ext cx="8229600" cy="4608512"/>
              </a:xfrm>
              <a:blipFill rotWithShape="0">
                <a:blip r:embed="rId2"/>
                <a:stretch>
                  <a:fillRect l="-1037" r="-5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5856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1-3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命题公式与翻译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 smtClean="0"/>
              <a:t>例题</a:t>
            </a:r>
            <a:r>
              <a:rPr lang="en-US" altLang="zh-CN" b="1" dirty="0" smtClean="0"/>
              <a:t>2 </a:t>
            </a:r>
            <a:r>
              <a:rPr lang="zh-CN" altLang="en-US" b="1" dirty="0" smtClean="0"/>
              <a:t>上海到北京的</a:t>
            </a:r>
            <a:r>
              <a:rPr lang="en-US" altLang="zh-CN" b="1" dirty="0" smtClean="0"/>
              <a:t>14</a:t>
            </a:r>
            <a:r>
              <a:rPr lang="zh-CN" altLang="en-US" b="1" dirty="0" smtClean="0"/>
              <a:t>次列车是下午五点半或六点开。</a:t>
            </a:r>
            <a:endParaRPr lang="en-US" altLang="zh-CN" b="1" dirty="0" smtClean="0"/>
          </a:p>
          <a:p>
            <a:pPr marL="0" indent="0">
              <a:buNone/>
            </a:pPr>
            <a:r>
              <a:rPr lang="en-US" altLang="zh-CN" b="1" dirty="0"/>
              <a:t> </a:t>
            </a:r>
            <a:r>
              <a:rPr lang="en-US" altLang="zh-CN" b="1" dirty="0" smtClean="0"/>
              <a:t> </a:t>
            </a:r>
            <a:r>
              <a:rPr lang="zh-CN" altLang="en-US" b="1" dirty="0" smtClean="0"/>
              <a:t>解 </a:t>
            </a:r>
            <a:r>
              <a:rPr lang="en-US" altLang="zh-CN" b="1" dirty="0" smtClean="0"/>
              <a:t>P</a:t>
            </a:r>
            <a:r>
              <a:rPr lang="zh-CN" altLang="en-US" b="1" dirty="0" smtClean="0"/>
              <a:t>：上海到北京的</a:t>
            </a:r>
            <a:r>
              <a:rPr lang="en-US" altLang="zh-CN" b="1" dirty="0" smtClean="0"/>
              <a:t>14</a:t>
            </a:r>
            <a:r>
              <a:rPr lang="zh-CN" altLang="en-US" b="1" dirty="0" smtClean="0"/>
              <a:t>次列车是下午五点半开。</a:t>
            </a:r>
            <a:endParaRPr lang="en-US" altLang="zh-CN" b="1" dirty="0" smtClean="0"/>
          </a:p>
          <a:p>
            <a:pPr marL="0" indent="0">
              <a:buNone/>
            </a:pPr>
            <a:r>
              <a:rPr lang="en-US" altLang="zh-CN" b="1" dirty="0"/>
              <a:t> </a:t>
            </a:r>
            <a:r>
              <a:rPr lang="en-US" altLang="zh-CN" b="1" dirty="0" smtClean="0"/>
              <a:t>    Q</a:t>
            </a:r>
            <a:r>
              <a:rPr lang="zh-CN" altLang="en-US" b="1" dirty="0" smtClean="0"/>
              <a:t>：上海到北京的</a:t>
            </a:r>
            <a:r>
              <a:rPr lang="en-US" altLang="zh-CN" b="1" dirty="0" smtClean="0"/>
              <a:t>14</a:t>
            </a:r>
            <a:r>
              <a:rPr lang="zh-CN" altLang="en-US" b="1" dirty="0" smtClean="0"/>
              <a:t>次列车是下午六点开。</a:t>
            </a:r>
            <a:endParaRPr lang="en-US" altLang="zh-CN" b="1" dirty="0" smtClean="0"/>
          </a:p>
          <a:p>
            <a:pPr marL="0" indent="0">
              <a:buNone/>
            </a:pPr>
            <a:r>
              <a:rPr lang="en-US" altLang="zh-CN" b="1" dirty="0"/>
              <a:t> </a:t>
            </a:r>
            <a:r>
              <a:rPr lang="en-US" altLang="zh-CN" b="1" dirty="0" smtClean="0"/>
              <a:t> </a:t>
            </a:r>
            <a:r>
              <a:rPr lang="zh-CN" altLang="en-US" b="1" u="sng" dirty="0" smtClean="0">
                <a:solidFill>
                  <a:srgbClr val="0070C0"/>
                </a:solidFill>
              </a:rPr>
              <a:t>分析：汉语中的“或”是不可兼或，而逻辑联结词析取是可以“可兼或”，因此不能直接对两命题析取，构造下表。</a:t>
            </a:r>
            <a:endParaRPr lang="en-US" altLang="zh-CN" b="1" u="sng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zh-CN" altLang="en-US" b="1" u="sng" dirty="0">
              <a:solidFill>
                <a:srgbClr val="0070C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34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72764"/>
                  </p:ext>
                </p:extLst>
              </p:nvPr>
            </p:nvGraphicFramePr>
            <p:xfrm>
              <a:off x="1043608" y="3645024"/>
              <a:ext cx="6768750" cy="21347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37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5375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537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5375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35375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320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i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原命题</a:t>
                          </a:r>
                          <a:endParaRPr lang="zh-CN" altLang="en-US" sz="200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⇄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⇄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256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256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256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256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72764"/>
                  </p:ext>
                </p:extLst>
              </p:nvPr>
            </p:nvGraphicFramePr>
            <p:xfrm>
              <a:off x="1043608" y="3645024"/>
              <a:ext cx="6768750" cy="21347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3750"/>
                    <a:gridCol w="1353750"/>
                    <a:gridCol w="1353750"/>
                    <a:gridCol w="1353750"/>
                    <a:gridCol w="1353750"/>
                  </a:tblGrid>
                  <a:tr h="4320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i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原命题</a:t>
                          </a:r>
                          <a:endParaRPr lang="zh-CN" altLang="en-US" sz="200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00901" t="-9859" r="-101802" b="-412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0901" t="-9859" r="-1802" b="-412676"/>
                          </a:stretch>
                        </a:blipFill>
                      </a:tcPr>
                    </a:tc>
                  </a:tr>
                  <a:tr h="4256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256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256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256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椭圆 6"/>
          <p:cNvSpPr/>
          <p:nvPr/>
        </p:nvSpPr>
        <p:spPr>
          <a:xfrm>
            <a:off x="6372200" y="3344503"/>
            <a:ext cx="1584176" cy="28083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5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1-3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命题公式与翻译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981944" y="1124744"/>
                <a:ext cx="7704856" cy="4608512"/>
              </a:xfrm>
            </p:spPr>
            <p:txBody>
              <a:bodyPr/>
              <a:lstStyle/>
              <a:p>
                <a:r>
                  <a:rPr lang="zh-CN" altLang="en-US" b="1" dirty="0" smtClean="0"/>
                  <a:t>例题</a:t>
                </a:r>
                <a:r>
                  <a:rPr lang="en-US" altLang="zh-CN" b="1" dirty="0" smtClean="0"/>
                  <a:t>3 </a:t>
                </a:r>
                <a:r>
                  <a:rPr lang="zh-CN" altLang="en-US" b="1" dirty="0" smtClean="0"/>
                  <a:t>他既聪明又用功。</a:t>
                </a:r>
                <a:endParaRPr lang="en-US" altLang="zh-CN" b="1" dirty="0" smtClean="0"/>
              </a:p>
              <a:p>
                <a:pPr marL="0" indent="0">
                  <a:buNone/>
                </a:pPr>
                <a:r>
                  <a:rPr lang="en-US" altLang="zh-CN" b="1" dirty="0"/>
                  <a:t> </a:t>
                </a:r>
                <a:r>
                  <a:rPr lang="en-US" altLang="zh-CN" b="1" dirty="0" smtClean="0"/>
                  <a:t> </a:t>
                </a:r>
                <a:r>
                  <a:rPr lang="zh-CN" altLang="en-US" b="1" dirty="0" smtClean="0"/>
                  <a:t>解：</a:t>
                </a:r>
                <a:r>
                  <a:rPr lang="en-US" altLang="zh-CN" b="1" dirty="0" smtClean="0"/>
                  <a:t>P</a:t>
                </a:r>
                <a:r>
                  <a:rPr lang="zh-CN" altLang="en-US" b="1" dirty="0" smtClean="0"/>
                  <a:t>：他聪明。</a:t>
                </a:r>
                <a:endParaRPr lang="en-US" altLang="zh-CN" b="1" dirty="0" smtClean="0"/>
              </a:p>
              <a:p>
                <a:pPr marL="0" indent="0">
                  <a:buNone/>
                </a:pPr>
                <a:r>
                  <a:rPr lang="en-US" altLang="zh-CN" b="1" dirty="0"/>
                  <a:t> </a:t>
                </a:r>
                <a:r>
                  <a:rPr lang="en-US" altLang="zh-CN" b="1" dirty="0" smtClean="0"/>
                  <a:t>     Q</a:t>
                </a:r>
                <a:r>
                  <a:rPr lang="zh-CN" altLang="en-US" b="1" dirty="0" smtClean="0"/>
                  <a:t>：他用功。</a:t>
                </a:r>
                <a:endParaRPr lang="en-US" altLang="zh-CN" b="1" dirty="0" smtClean="0"/>
              </a:p>
              <a:p>
                <a:pPr marL="0" indent="0">
                  <a:buNone/>
                </a:pPr>
                <a:r>
                  <a:rPr lang="en-US" altLang="zh-CN" b="1" dirty="0"/>
                  <a:t> </a:t>
                </a:r>
                <a:r>
                  <a:rPr lang="en-US" altLang="zh-CN" b="1" dirty="0" smtClean="0"/>
                  <a:t>    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</m:oMath>
                </a14:m>
                <a:endParaRPr lang="en-US" altLang="zh-CN" b="1" dirty="0" smtClean="0"/>
              </a:p>
              <a:p>
                <a:r>
                  <a:rPr lang="zh-CN" altLang="en-US" b="1" dirty="0" smtClean="0"/>
                  <a:t>例题</a:t>
                </a:r>
                <a:r>
                  <a:rPr lang="en-US" altLang="zh-CN" b="1" dirty="0" smtClean="0"/>
                  <a:t>4 </a:t>
                </a:r>
                <a:r>
                  <a:rPr lang="zh-CN" altLang="en-US" b="1" dirty="0" smtClean="0"/>
                  <a:t>他虽聪明但不用功。</a:t>
                </a:r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en-US" altLang="zh-CN" b="1" dirty="0" smtClean="0"/>
              </a:p>
              <a:p>
                <a:r>
                  <a:rPr lang="zh-CN" altLang="en-US" b="1" dirty="0" smtClean="0"/>
                  <a:t>例题</a:t>
                </a:r>
                <a:r>
                  <a:rPr lang="en-US" altLang="zh-CN" b="1" dirty="0" smtClean="0"/>
                  <a:t>5 </a:t>
                </a:r>
                <a:r>
                  <a:rPr lang="zh-CN" altLang="en-US" b="1" dirty="0" smtClean="0"/>
                  <a:t>除非你努力，否则你将失败。</a:t>
                </a:r>
                <a:endParaRPr lang="en-US" altLang="zh-CN" b="1" dirty="0" smtClean="0"/>
              </a:p>
              <a:p>
                <a:pPr marL="0" indent="0">
                  <a:buNone/>
                </a:pPr>
                <a:r>
                  <a:rPr lang="en-US" altLang="zh-CN" b="1" dirty="0"/>
                  <a:t> </a:t>
                </a:r>
                <a:r>
                  <a:rPr lang="en-US" altLang="zh-CN" b="1" dirty="0" smtClean="0"/>
                  <a:t> </a:t>
                </a:r>
                <a:r>
                  <a:rPr lang="zh-CN" altLang="en-US" b="1" dirty="0" smtClean="0"/>
                  <a:t>解</a:t>
                </a:r>
                <a:r>
                  <a:rPr lang="zh-CN" altLang="en-US" b="1" dirty="0"/>
                  <a:t>：</a:t>
                </a:r>
                <a:r>
                  <a:rPr lang="en-US" altLang="zh-CN" b="1" dirty="0"/>
                  <a:t>P</a:t>
                </a:r>
                <a:r>
                  <a:rPr lang="zh-CN" altLang="en-US" b="1" dirty="0" smtClean="0"/>
                  <a:t>：你努力。</a:t>
                </a:r>
                <a:endParaRPr lang="en-US" altLang="zh-CN" b="1" dirty="0"/>
              </a:p>
              <a:p>
                <a:pPr marL="0" indent="0">
                  <a:buNone/>
                </a:pPr>
                <a:r>
                  <a:rPr lang="en-US" altLang="zh-CN" b="1" dirty="0"/>
                  <a:t>      Q</a:t>
                </a:r>
                <a:r>
                  <a:rPr lang="zh-CN" altLang="en-US" b="1" dirty="0" smtClean="0"/>
                  <a:t>：你失败。</a:t>
                </a:r>
                <a:endParaRPr lang="en-US" altLang="zh-CN" b="1" dirty="0"/>
              </a:p>
              <a:p>
                <a:pPr marL="0" indent="0">
                  <a:buNone/>
                </a:pPr>
                <a:r>
                  <a:rPr lang="en-US" altLang="zh-CN" b="1" dirty="0"/>
                  <a:t>     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</m:oMath>
                </a14:m>
                <a:endParaRPr lang="en-US" altLang="zh-CN" b="1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1944" y="1124744"/>
                <a:ext cx="7704856" cy="4608512"/>
              </a:xfrm>
              <a:blipFill rotWithShape="0">
                <a:blip r:embed="rId2"/>
                <a:stretch>
                  <a:fillRect l="-1028" t="-10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09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1-3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命题公式与翻译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90752" y="1340768"/>
                <a:ext cx="8229600" cy="4608512"/>
              </a:xfrm>
            </p:spPr>
            <p:txBody>
              <a:bodyPr/>
              <a:lstStyle/>
              <a:p>
                <a:r>
                  <a:rPr lang="zh-CN" altLang="en-US" b="1" dirty="0" smtClean="0"/>
                  <a:t>例题</a:t>
                </a:r>
                <a:r>
                  <a:rPr lang="en-US" altLang="zh-CN" b="1" dirty="0" smtClean="0"/>
                  <a:t>6 </a:t>
                </a:r>
                <a:r>
                  <a:rPr lang="zh-CN" altLang="en-US" b="1" dirty="0" smtClean="0"/>
                  <a:t>张三或李四都可以做这件事。</a:t>
                </a:r>
                <a:endParaRPr lang="en-US" altLang="zh-CN" b="1" dirty="0" smtClean="0"/>
              </a:p>
              <a:p>
                <a:pPr marL="0" indent="0">
                  <a:buNone/>
                </a:pPr>
                <a:r>
                  <a:rPr lang="en-US" altLang="zh-CN" b="1" dirty="0" smtClean="0"/>
                  <a:t>  </a:t>
                </a:r>
                <a:r>
                  <a:rPr lang="zh-CN" altLang="en-US" b="1" dirty="0" smtClean="0"/>
                  <a:t>解</a:t>
                </a:r>
                <a:r>
                  <a:rPr lang="en-US" altLang="zh-CN" b="1" dirty="0" smtClean="0"/>
                  <a:t>. P</a:t>
                </a:r>
                <a:r>
                  <a:rPr lang="zh-CN" altLang="en-US" b="1" dirty="0" smtClean="0"/>
                  <a:t>：张三可以做这事。</a:t>
                </a:r>
                <a:endParaRPr lang="en-US" altLang="zh-CN" b="1" dirty="0" smtClean="0"/>
              </a:p>
              <a:p>
                <a:pPr marL="0" indent="0">
                  <a:buNone/>
                </a:pPr>
                <a:r>
                  <a:rPr lang="en-US" altLang="zh-CN" b="1" dirty="0"/>
                  <a:t> </a:t>
                </a:r>
                <a:r>
                  <a:rPr lang="en-US" altLang="zh-CN" b="1" dirty="0" smtClean="0"/>
                  <a:t>     Q</a:t>
                </a:r>
                <a:r>
                  <a:rPr lang="zh-CN" altLang="en-US" b="1" dirty="0" smtClean="0"/>
                  <a:t>：李四可以做这事。</a:t>
                </a:r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0752" y="1340768"/>
                <a:ext cx="8229600" cy="4608512"/>
              </a:xfrm>
              <a:blipFill rotWithShape="0">
                <a:blip r:embed="rId2"/>
                <a:stretch>
                  <a:fillRect l="-1037" t="-10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36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57200" y="3212976"/>
            <a:ext cx="801802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400" b="1" dirty="0" smtClean="0">
                <a:solidFill>
                  <a:srgbClr val="CC00C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itchFamily="18" charset="0"/>
              </a:rPr>
              <a:t>总结：</a:t>
            </a:r>
            <a:endParaRPr lang="en-US" altLang="zh-CN" sz="2400" b="1" dirty="0" smtClean="0">
              <a:solidFill>
                <a:srgbClr val="CC00CC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itchFamily="18" charset="0"/>
            </a:endParaRPr>
          </a:p>
          <a:p>
            <a:pPr marL="914400" lvl="1" indent="-457200">
              <a:buAutoNum type="arabicPeriod"/>
            </a:pPr>
            <a:r>
              <a:rPr lang="zh-CN" altLang="en-US" sz="2400" b="1" dirty="0" smtClean="0">
                <a:solidFill>
                  <a:srgbClr val="CC00C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itchFamily="18" charset="0"/>
              </a:rPr>
              <a:t>自然语言中的一些联结词，如：“与”“且”“或”“除非</a:t>
            </a:r>
            <a:r>
              <a:rPr lang="en-US" altLang="zh-CN" sz="2400" b="1" dirty="0" smtClean="0">
                <a:solidFill>
                  <a:srgbClr val="CC00C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itchFamily="18" charset="0"/>
              </a:rPr>
              <a:t>…</a:t>
            </a:r>
            <a:r>
              <a:rPr lang="zh-CN" altLang="en-US" sz="2400" b="1" dirty="0" smtClean="0">
                <a:solidFill>
                  <a:srgbClr val="CC00C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itchFamily="18" charset="0"/>
              </a:rPr>
              <a:t>则</a:t>
            </a:r>
            <a:r>
              <a:rPr lang="en-US" altLang="zh-CN" sz="2400" b="1" dirty="0" smtClean="0">
                <a:solidFill>
                  <a:srgbClr val="CC00C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itchFamily="18" charset="0"/>
              </a:rPr>
              <a:t>…</a:t>
            </a:r>
            <a:r>
              <a:rPr lang="zh-CN" altLang="en-US" sz="2400" b="1" dirty="0" smtClean="0">
                <a:solidFill>
                  <a:srgbClr val="CC00C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itchFamily="18" charset="0"/>
              </a:rPr>
              <a:t>”等都各有其具体含义，需分别不同情况翻译成适当的逻辑联结词。</a:t>
            </a:r>
            <a:endParaRPr lang="en-US" altLang="zh-CN" sz="2400" b="1" dirty="0" smtClean="0">
              <a:solidFill>
                <a:srgbClr val="CC00CC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itchFamily="18" charset="0"/>
            </a:endParaRPr>
          </a:p>
          <a:p>
            <a:pPr marL="914400" lvl="1" indent="-457200">
              <a:buAutoNum type="arabicPeriod"/>
            </a:pPr>
            <a:r>
              <a:rPr lang="zh-CN" altLang="en-US" sz="2400" b="1" dirty="0" smtClean="0">
                <a:solidFill>
                  <a:srgbClr val="CC00C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itchFamily="18" charset="0"/>
              </a:rPr>
              <a:t>为了便于正确表达命题间的相互关系，有时常常采用列出“真值表”的方法，进一步分析各原命题。</a:t>
            </a:r>
            <a:endParaRPr lang="en-US" altLang="zh-CN" sz="2400" b="1" dirty="0" smtClean="0">
              <a:solidFill>
                <a:srgbClr val="CC00CC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63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898525" y="1544638"/>
            <a:ext cx="7489825" cy="2123658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	</a:t>
            </a: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学习要点：</a:t>
            </a: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	</a:t>
            </a: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1. </a:t>
            </a: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理解并掌握合式公式概念并会判断合式公式。</a:t>
            </a:r>
            <a:endParaRPr kumimoji="1" lang="en-US" altLang="zh-CN" sz="2400" b="1" dirty="0" smtClean="0">
              <a:solidFill>
                <a:srgbClr val="003300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</a:t>
            </a: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          2. </a:t>
            </a: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要求掌握通过定义原子命题，运用命题符号 </a:t>
            </a:r>
            <a:endParaRPr kumimoji="1" lang="en-US" altLang="zh-CN" sz="2400" b="1" dirty="0" smtClean="0">
              <a:solidFill>
                <a:srgbClr val="003300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</a:t>
            </a: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              </a:t>
            </a: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将自然语句翻译成命题。</a:t>
            </a:r>
            <a:endParaRPr kumimoji="1" lang="zh-CN" altLang="en-US" sz="2400" b="1" u="sng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pic>
        <p:nvPicPr>
          <p:cNvPr id="60419" name="Picture 3" descr="52design_com_kr_0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90805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0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61AB0D9-82E6-4E3E-9DDC-5AE59A461BF1}" type="slidenum">
              <a:rPr lang="en-US" altLang="zh-CN" smtClean="0">
                <a:solidFill>
                  <a:srgbClr val="045C75"/>
                </a:solidFill>
              </a:rPr>
              <a:pPr/>
              <a:t>37</a:t>
            </a:fld>
            <a:endParaRPr lang="en-US" altLang="zh-CN" smtClean="0">
              <a:solidFill>
                <a:srgbClr val="045C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34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1325563" y="1544638"/>
            <a:ext cx="7026275" cy="2308324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	</a:t>
            </a:r>
            <a:r>
              <a:rPr kumimoji="1" lang="zh-CN" altLang="en-US" sz="36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作业：</a:t>
            </a:r>
            <a:endParaRPr kumimoji="1" lang="en-US" altLang="zh-CN" sz="3600" b="1" dirty="0" smtClean="0">
              <a:solidFill>
                <a:srgbClr val="003300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3600" b="1" dirty="0" err="1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P11</a:t>
            </a:r>
            <a:r>
              <a:rPr kumimoji="1" lang="en-US" altLang="zh-CN" sz="36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-12</a:t>
            </a:r>
            <a:r>
              <a:rPr kumimoji="1" lang="en-US" altLang="zh-CN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:  1-3</a:t>
            </a:r>
            <a:r>
              <a:rPr kumimoji="1" lang="zh-CN" altLang="en-US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习题</a:t>
            </a:r>
            <a:endParaRPr kumimoji="1" lang="en-US" altLang="zh-CN" sz="3600" b="1" dirty="0" smtClean="0">
              <a:solidFill>
                <a:srgbClr val="00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(1), (5)</a:t>
            </a:r>
            <a:endParaRPr kumimoji="1" lang="zh-CN" altLang="en-US" sz="3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pic>
        <p:nvPicPr>
          <p:cNvPr id="61443" name="Picture 3" descr="52design_com_kr_0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90805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4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14F8AE-9276-4131-A536-34B1A9980463}" type="slidenum">
              <a:rPr lang="en-US" altLang="zh-CN" smtClean="0">
                <a:solidFill>
                  <a:srgbClr val="045C75"/>
                </a:solidFill>
              </a:rPr>
              <a:pPr/>
              <a:t>38</a:t>
            </a:fld>
            <a:endParaRPr lang="en-US" altLang="zh-CN" smtClean="0">
              <a:solidFill>
                <a:srgbClr val="045C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80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8740" y="70520"/>
            <a:ext cx="7775748" cy="1270248"/>
          </a:xfrm>
        </p:spPr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1-4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真值表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(Truth Table)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与等价公式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(Equivalent Formulas)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1-4.1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在命题公式中，对于分量指派真值的各种可能组合，就确定了这个命题公式的各种真值情况，把它汇成列表就是命题公式的</a:t>
                </a:r>
                <a:r>
                  <a:rPr lang="zh-CN" altLang="en-US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真值表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例题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构造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的真值表。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解：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455" r="-5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39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859770"/>
                  </p:ext>
                </p:extLst>
              </p:nvPr>
            </p:nvGraphicFramePr>
            <p:xfrm>
              <a:off x="1512373" y="3140968"/>
              <a:ext cx="6096000" cy="1981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oMath>
                            </m:oMathPara>
                          </a14:m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a14="http://schemas.microsoft.com/office/drawing/2010/main" xmlns="" xmlns:p14="http://schemas.microsoft.com/office/powerpoint/2010/main" val="396859770"/>
                  </p:ext>
                </p:extLst>
              </p:nvPr>
            </p:nvGraphicFramePr>
            <p:xfrm>
              <a:off x="1512373" y="3140968"/>
              <a:ext cx="6096000" cy="1981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24000"/>
                    <a:gridCol w="1524000"/>
                    <a:gridCol w="1524000"/>
                    <a:gridCol w="1524000"/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0800" t="-7692" r="-101600" b="-4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00800" t="-7692" r="-1600" b="-427692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0302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 txBox="1">
            <a:spLocks/>
          </p:cNvSpPr>
          <p:nvPr/>
        </p:nvSpPr>
        <p:spPr bwMode="auto">
          <a:xfrm>
            <a:off x="4284664" y="5808664"/>
            <a:ext cx="3506787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defTabSz="712788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FFFFFF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分队发展汇报</a:t>
            </a:r>
          </a:p>
        </p:txBody>
      </p:sp>
      <p:sp>
        <p:nvSpPr>
          <p:cNvPr id="36" name="同侧圆角矩形 4"/>
          <p:cNvSpPr/>
          <p:nvPr/>
        </p:nvSpPr>
        <p:spPr bwMode="auto">
          <a:xfrm>
            <a:off x="323850" y="1288727"/>
            <a:ext cx="4996008" cy="36425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2860" tIns="22860" rIns="22860" bIns="22860" spcCol="1270" anchor="ctr"/>
          <a:lstStyle/>
          <a:p>
            <a:pPr defTabSz="53340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研究方向二：室内定位与视觉</a:t>
            </a:r>
            <a:r>
              <a:rPr lang="en-US" altLang="zh-CN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SLAM</a:t>
            </a:r>
            <a:endParaRPr lang="zh-CN" altLang="en-US" sz="24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23851" y="1744735"/>
            <a:ext cx="5400813" cy="3926793"/>
            <a:chOff x="323850" y="1173234"/>
            <a:chExt cx="5400813" cy="3926793"/>
          </a:xfrm>
        </p:grpSpPr>
        <p:grpSp>
          <p:nvGrpSpPr>
            <p:cNvPr id="2" name="组合 1"/>
            <p:cNvGrpSpPr/>
            <p:nvPr/>
          </p:nvGrpSpPr>
          <p:grpSpPr>
            <a:xfrm>
              <a:off x="323850" y="1173234"/>
              <a:ext cx="5400813" cy="3926793"/>
              <a:chOff x="323850" y="1173234"/>
              <a:chExt cx="5400813" cy="3926793"/>
            </a:xfrm>
          </p:grpSpPr>
          <p:pic>
            <p:nvPicPr>
              <p:cNvPr id="46" name="图片 45"/>
              <p:cNvPicPr>
                <a:picLocks noChangeAspect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4663" y="1313013"/>
                <a:ext cx="2880000" cy="1643046"/>
              </a:xfrm>
              <a:prstGeom prst="rect">
                <a:avLst/>
              </a:prstGeom>
            </p:spPr>
          </p:pic>
          <p:pic>
            <p:nvPicPr>
              <p:cNvPr id="43" name="图片 42" descr="G:\HIGO比赛资料\图片\全景.JPG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6390"/>
              <a:stretch/>
            </p:blipFill>
            <p:spPr bwMode="auto">
              <a:xfrm>
                <a:off x="323850" y="1173234"/>
                <a:ext cx="2520000" cy="182068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45" name="图片 44" descr="G:\HIGO比赛资料\图片\重建1.png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3850" y="2993921"/>
                <a:ext cx="2520000" cy="210610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56" name="同侧圆角矩形 4"/>
            <p:cNvSpPr/>
            <p:nvPr/>
          </p:nvSpPr>
          <p:spPr bwMode="auto">
            <a:xfrm>
              <a:off x="3371623" y="2076980"/>
              <a:ext cx="1360809" cy="3811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2860" tIns="22860" rIns="22860" bIns="22860" spcCol="1270" anchor="ctr"/>
            <a:lstStyle/>
            <a:p>
              <a:pPr algn="ctr" defTabSz="5334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b="1" dirty="0">
                  <a:solidFill>
                    <a:srgbClr val="80008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视觉</a:t>
              </a:r>
              <a:r>
                <a:rPr lang="en-AU" altLang="zh-CN" b="1" dirty="0">
                  <a:solidFill>
                    <a:srgbClr val="80008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SLAM</a:t>
              </a:r>
              <a:endParaRPr lang="zh-CN" altLang="en-US" b="1" dirty="0">
                <a:solidFill>
                  <a:srgbClr val="80008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969970" y="1704946"/>
            <a:ext cx="6115663" cy="3959398"/>
            <a:chOff x="2969969" y="1133446"/>
            <a:chExt cx="6115663" cy="3959398"/>
          </a:xfrm>
        </p:grpSpPr>
        <p:grpSp>
          <p:nvGrpSpPr>
            <p:cNvPr id="5" name="组合 4"/>
            <p:cNvGrpSpPr/>
            <p:nvPr/>
          </p:nvGrpSpPr>
          <p:grpSpPr>
            <a:xfrm>
              <a:off x="2969969" y="1133446"/>
              <a:ext cx="6115663" cy="3959398"/>
              <a:chOff x="2969969" y="1133446"/>
              <a:chExt cx="6115663" cy="3959398"/>
            </a:xfrm>
          </p:grpSpPr>
          <p:pic>
            <p:nvPicPr>
              <p:cNvPr id="26" name="图片 25" descr="44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85632" y="1133446"/>
                <a:ext cx="3600000" cy="2189101"/>
              </a:xfrm>
              <a:prstGeom prst="rect">
                <a:avLst/>
              </a:prstGeom>
            </p:spPr>
          </p:pic>
          <p:grpSp>
            <p:nvGrpSpPr>
              <p:cNvPr id="38" name="组合 37"/>
              <p:cNvGrpSpPr/>
              <p:nvPr/>
            </p:nvGrpSpPr>
            <p:grpSpPr>
              <a:xfrm>
                <a:off x="5544000" y="3434971"/>
                <a:ext cx="3526354" cy="1622059"/>
                <a:chOff x="6528036" y="4324600"/>
                <a:chExt cx="5280752" cy="2160001"/>
              </a:xfrm>
            </p:grpSpPr>
            <p:pic>
              <p:nvPicPr>
                <p:cNvPr id="39" name="图片 38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528036" y="4324601"/>
                  <a:ext cx="1712949" cy="216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0" name="图片 39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39617" y="4324600"/>
                  <a:ext cx="1675697" cy="104856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1" name="图片 40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52244" y="5522870"/>
                  <a:ext cx="1650442" cy="96173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2" name="图片 41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339200" y="4324601"/>
                  <a:ext cx="1469588" cy="216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47" name="图片 46" descr="111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69969" y="3351937"/>
                <a:ext cx="2520000" cy="1740907"/>
              </a:xfrm>
              <a:prstGeom prst="rect">
                <a:avLst/>
              </a:prstGeom>
            </p:spPr>
          </p:pic>
        </p:grpSp>
        <p:sp>
          <p:nvSpPr>
            <p:cNvPr id="62" name="同侧圆角矩形 4"/>
            <p:cNvSpPr/>
            <p:nvPr/>
          </p:nvSpPr>
          <p:spPr bwMode="auto">
            <a:xfrm>
              <a:off x="3371622" y="4382399"/>
              <a:ext cx="1360809" cy="3811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2860" tIns="22860" rIns="22860" bIns="22860" spcCol="1270" anchor="ctr"/>
            <a:lstStyle/>
            <a:p>
              <a:pPr algn="ctr" defTabSz="5334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b="1" dirty="0">
                  <a:solidFill>
                    <a:srgbClr val="80008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室内定位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46850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1-4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真值表与等价公式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/>
                  <a:t>例题</a:t>
                </a:r>
                <a:r>
                  <a:rPr lang="en-US" altLang="zh-CN" b="1" dirty="0" smtClean="0"/>
                  <a:t>2 </a:t>
                </a:r>
                <a:r>
                  <a:rPr lang="zh-CN" altLang="en-US" b="1" dirty="0" smtClean="0"/>
                  <a:t>给出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∧¬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zh-CN" altLang="en-US" b="1" dirty="0" smtClean="0"/>
                  <a:t>的真值表。</a:t>
                </a:r>
                <a:endParaRPr lang="en-US" altLang="zh-CN" b="1" dirty="0" smtClean="0"/>
              </a:p>
              <a:p>
                <a:pPr marL="0" indent="0">
                  <a:buNone/>
                </a:pPr>
                <a:r>
                  <a:rPr lang="en-US" altLang="zh-CN" b="1" dirty="0"/>
                  <a:t> </a:t>
                </a:r>
                <a:r>
                  <a:rPr lang="en-US" altLang="zh-CN" b="1" dirty="0" smtClean="0"/>
                  <a:t> </a:t>
                </a:r>
                <a:r>
                  <a:rPr lang="zh-CN" altLang="en-US" b="1" dirty="0" smtClean="0"/>
                  <a:t>解：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40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6083682"/>
                  </p:ext>
                </p:extLst>
              </p:nvPr>
            </p:nvGraphicFramePr>
            <p:xfrm>
              <a:off x="1558646" y="2204864"/>
              <a:ext cx="7045800" cy="24427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913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216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87220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760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oMath>
                            </m:oMathPara>
                          </a14:m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∧¬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oMath>
                            </m:oMathPara>
                          </a14:m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666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666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666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666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a14="http://schemas.microsoft.com/office/drawing/2010/main" xmlns="" xmlns:p14="http://schemas.microsoft.com/office/powerpoint/2010/main" val="1856083682"/>
                  </p:ext>
                </p:extLst>
              </p:nvPr>
            </p:nvGraphicFramePr>
            <p:xfrm>
              <a:off x="1558646" y="2204864"/>
              <a:ext cx="7045800" cy="24427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9138"/>
                    <a:gridCol w="1296144"/>
                    <a:gridCol w="1512168"/>
                    <a:gridCol w="1296144"/>
                    <a:gridCol w="1872206"/>
                  </a:tblGrid>
                  <a:tr h="5760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56225" t="-5263" r="-210442" b="-32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99531" t="-5263" r="-146009" b="-32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77199" t="-5263" r="-1303" b="-329474"/>
                          </a:stretch>
                        </a:blipFill>
                      </a:tcPr>
                    </a:tc>
                  </a:tr>
                  <a:tr h="4666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666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666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666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1660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1-4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真值表与等价公式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/>
                  <a:t>例题</a:t>
                </a:r>
                <a:r>
                  <a:rPr lang="en-US" altLang="zh-CN" b="1" dirty="0" smtClean="0"/>
                  <a:t>3 </a:t>
                </a:r>
                <a:r>
                  <a:rPr lang="zh-CN" altLang="en-US" b="1" dirty="0" smtClean="0"/>
                  <a:t>给出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∨(¬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/>
                  <a:t>的真值表。</a:t>
                </a:r>
                <a:endParaRPr lang="en-US" altLang="zh-CN" b="1" dirty="0" smtClean="0"/>
              </a:p>
              <a:p>
                <a:pPr marL="0" indent="0">
                  <a:buNone/>
                </a:pPr>
                <a:r>
                  <a:rPr lang="en-US" altLang="zh-CN" b="1" dirty="0"/>
                  <a:t> </a:t>
                </a:r>
                <a:r>
                  <a:rPr lang="en-US" altLang="zh-CN" b="1" dirty="0" smtClean="0"/>
                  <a:t> </a:t>
                </a:r>
                <a:r>
                  <a:rPr lang="zh-CN" altLang="en-US" b="1" dirty="0" smtClean="0"/>
                  <a:t>解：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41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471762"/>
                  </p:ext>
                </p:extLst>
              </p:nvPr>
            </p:nvGraphicFramePr>
            <p:xfrm>
              <a:off x="1043608" y="2564904"/>
              <a:ext cx="7560840" cy="227895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86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8826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3610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8012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152128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2304256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5760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oMath>
                            </m:oMathPara>
                          </a14:m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altLang="zh-CN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∨(¬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altLang="zh-CN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25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25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25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25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a14="http://schemas.microsoft.com/office/drawing/2010/main" xmlns="" xmlns:p14="http://schemas.microsoft.com/office/powerpoint/2010/main" val="289471762"/>
                  </p:ext>
                </p:extLst>
              </p:nvPr>
            </p:nvGraphicFramePr>
            <p:xfrm>
              <a:off x="1043608" y="2564904"/>
              <a:ext cx="7560840" cy="227895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867"/>
                    <a:gridCol w="688269"/>
                    <a:gridCol w="864096"/>
                    <a:gridCol w="936104"/>
                    <a:gridCol w="1080120"/>
                    <a:gridCol w="1152128"/>
                    <a:gridCol w="2304256"/>
                  </a:tblGrid>
                  <a:tr h="6939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42254" t="-4386" r="-635211" b="-24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24837" t="-4386" r="-489542" b="-24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79213" t="-4386" r="-320787" b="-24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57143" t="-4386" r="-202116" b="-24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28571" t="-4386" r="-1058" b="-244737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67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1-4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真值表与等价公式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340768"/>
                <a:ext cx="8229600" cy="3168352"/>
              </a:xfrm>
            </p:spPr>
            <p:txBody>
              <a:bodyPr/>
              <a:lstStyle/>
              <a:p>
                <a:r>
                  <a:rPr lang="zh-CN" altLang="en-US" b="1" dirty="0" smtClean="0"/>
                  <a:t>例题</a:t>
                </a:r>
                <a:r>
                  <a:rPr lang="en-US" altLang="zh-CN" b="1" dirty="0" smtClean="0"/>
                  <a:t>4 </a:t>
                </a:r>
                <a:r>
                  <a:rPr lang="zh-CN" altLang="en-US" b="1" dirty="0" smtClean="0"/>
                  <a:t>给出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)⇄(¬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∨¬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/>
                  <a:t>的真值表。</a:t>
                </a:r>
                <a:endParaRPr lang="en-US" altLang="zh-CN" b="1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340768"/>
                <a:ext cx="8229600" cy="3168352"/>
              </a:xfrm>
              <a:blipFill rotWithShape="0">
                <a:blip r:embed="rId2"/>
                <a:stretch>
                  <a:fillRect l="-1037" t="-2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42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2800257"/>
                  </p:ext>
                </p:extLst>
              </p:nvPr>
            </p:nvGraphicFramePr>
            <p:xfrm>
              <a:off x="539552" y="1988840"/>
              <a:ext cx="8281857" cy="22266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229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9208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2413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4807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243886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2737241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5760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oMath>
                            </m:oMathPara>
                          </a14:m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∨¬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)⇄(¬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∨¬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126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126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126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126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2800257"/>
                  </p:ext>
                </p:extLst>
              </p:nvPr>
            </p:nvGraphicFramePr>
            <p:xfrm>
              <a:off x="539552" y="1988840"/>
              <a:ext cx="8281857" cy="22266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2298"/>
                    <a:gridCol w="504056"/>
                    <a:gridCol w="792088"/>
                    <a:gridCol w="1224136"/>
                    <a:gridCol w="648072"/>
                    <a:gridCol w="720080"/>
                    <a:gridCol w="1243886"/>
                    <a:gridCol w="2737241"/>
                  </a:tblGrid>
                  <a:tr h="5760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5267" t="-5263" r="-826718" b="-3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40299" t="-5263" r="-438806" b="-3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55660" t="-5263" r="-732075" b="-3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99153" t="-5263" r="-557627" b="-3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44878" t="-5263" r="-220976" b="-3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3118" t="-5263" r="-891" b="-301053"/>
                          </a:stretch>
                        </a:blipFill>
                      </a:tcPr>
                    </a:tc>
                  </a:tr>
                  <a:tr h="4126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126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126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126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椭圆 6"/>
          <p:cNvSpPr/>
          <p:nvPr/>
        </p:nvSpPr>
        <p:spPr>
          <a:xfrm>
            <a:off x="7020272" y="2492896"/>
            <a:ext cx="914400" cy="17225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2242" y="4712454"/>
            <a:ext cx="85896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400" b="1" dirty="0" smtClean="0">
                <a:solidFill>
                  <a:srgbClr val="CC00C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itchFamily="18" charset="0"/>
              </a:rPr>
              <a:t>不论命题变元做何种指派，其真值永为真（假），则将这类公式记为</a:t>
            </a:r>
            <a:r>
              <a:rPr lang="en-US" altLang="zh-CN" sz="2400" b="1" dirty="0" smtClean="0">
                <a:solidFill>
                  <a:srgbClr val="CC00C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itchFamily="18" charset="0"/>
              </a:rPr>
              <a:t>T(F)</a:t>
            </a:r>
            <a:r>
              <a:rPr lang="zh-CN" altLang="en-US" sz="2400" b="1" dirty="0" smtClean="0">
                <a:solidFill>
                  <a:srgbClr val="CC00C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itchFamily="18" charset="0"/>
              </a:rPr>
              <a:t>。</a:t>
            </a:r>
          </a:p>
          <a:p>
            <a:pPr lvl="1"/>
            <a:r>
              <a:rPr lang="zh-CN" altLang="en-US" sz="2400" b="1" dirty="0" smtClean="0">
                <a:solidFill>
                  <a:srgbClr val="CC00C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itchFamily="18" charset="0"/>
              </a:rPr>
              <a:t>一般来说，</a:t>
            </a:r>
            <a:r>
              <a:rPr lang="en-US" altLang="zh-CN" sz="2400" b="1" u="sng" dirty="0" smtClean="0">
                <a:solidFill>
                  <a:schemeClr val="accent2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itchFamily="18" charset="0"/>
              </a:rPr>
              <a:t>n</a:t>
            </a:r>
            <a:r>
              <a:rPr lang="zh-CN" altLang="en-US" sz="2400" b="1" u="sng" dirty="0" smtClean="0">
                <a:solidFill>
                  <a:schemeClr val="accent2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itchFamily="18" charset="0"/>
              </a:rPr>
              <a:t>个命题变元组成的命题公式共有</a:t>
            </a:r>
            <a:r>
              <a:rPr lang="en-US" altLang="zh-CN" sz="2400" b="1" u="sng" dirty="0" err="1" smtClean="0">
                <a:solidFill>
                  <a:schemeClr val="accent2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itchFamily="18" charset="0"/>
              </a:rPr>
              <a:t>2</a:t>
            </a:r>
            <a:r>
              <a:rPr lang="en-US" altLang="zh-CN" sz="2400" b="1" u="sng" baseline="30000" dirty="0" err="1" smtClean="0">
                <a:solidFill>
                  <a:schemeClr val="accent2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itchFamily="18" charset="0"/>
              </a:rPr>
              <a:t>n</a:t>
            </a:r>
            <a:r>
              <a:rPr lang="zh-CN" altLang="en-US" sz="2400" b="1" u="sng" dirty="0" smtClean="0">
                <a:solidFill>
                  <a:schemeClr val="accent2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itchFamily="18" charset="0"/>
              </a:rPr>
              <a:t>种真值情况</a:t>
            </a:r>
            <a:r>
              <a:rPr lang="zh-CN" altLang="en-US" sz="2400" b="1" dirty="0" smtClean="0">
                <a:solidFill>
                  <a:srgbClr val="CC00C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itchFamily="18" charset="0"/>
              </a:rPr>
              <a:t>。</a:t>
            </a:r>
            <a:endParaRPr lang="zh-CN" altLang="en-US" sz="2400" b="1" dirty="0">
              <a:solidFill>
                <a:srgbClr val="CC00CC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14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1-4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真值表与等价公式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内容占位符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99212893"/>
                  </p:ext>
                </p:extLst>
              </p:nvPr>
            </p:nvGraphicFramePr>
            <p:xfrm>
              <a:off x="468313" y="1052736"/>
              <a:ext cx="8229600" cy="1981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7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u="none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altLang="zh-CN" sz="2000" b="1" i="1" u="none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zh-CN" sz="2000" b="1" i="1" u="none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en-US" altLang="zh-CN" sz="2000" b="1" i="1" u="none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u="none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zh-CN" sz="2000" b="1" i="1" u="none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altLang="zh-CN" sz="2000" b="1" i="1" u="none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内容占位符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99212893"/>
                  </p:ext>
                </p:extLst>
              </p:nvPr>
            </p:nvGraphicFramePr>
            <p:xfrm>
              <a:off x="468313" y="1052736"/>
              <a:ext cx="8229600" cy="1981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7400"/>
                    <a:gridCol w="2057400"/>
                    <a:gridCol w="2057400"/>
                    <a:gridCol w="2057400"/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890" t="-7692" r="-101484" b="-4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00000" t="-7692" r="-1183" b="-429231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43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内容占位符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42475820"/>
                  </p:ext>
                </p:extLst>
              </p:nvPr>
            </p:nvGraphicFramePr>
            <p:xfrm>
              <a:off x="468313" y="3140968"/>
              <a:ext cx="8229600" cy="1981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541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72819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94421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90177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u="none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𝑷</m:t>
                                </m:r>
                                <m:r>
                                  <a:rPr lang="en-US" altLang="zh-CN" sz="2000" b="1" i="1" u="none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⇄</m:t>
                                </m:r>
                                <m:r>
                                  <a:rPr lang="en-US" altLang="zh-CN" sz="2000" b="1" i="1" u="none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u="none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b="1" i="1" u="none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zh-CN" sz="2000" b="1" i="1" u="none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altLang="zh-CN" sz="2000" b="1" i="1" u="none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altLang="zh-CN" sz="2000" b="1" i="1" u="none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)∨(¬</m:t>
                                </m:r>
                                <m:r>
                                  <a:rPr lang="en-US" altLang="zh-CN" sz="2000" b="1" i="1" u="none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zh-CN" sz="2000" b="1" i="1" u="none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∧¬</m:t>
                                </m:r>
                                <m:r>
                                  <a:rPr lang="en-US" altLang="zh-CN" sz="2000" b="1" i="1" u="none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altLang="zh-CN" sz="2000" b="1" i="1" u="none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内容占位符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42475820"/>
                  </p:ext>
                </p:extLst>
              </p:nvPr>
            </p:nvGraphicFramePr>
            <p:xfrm>
              <a:off x="468313" y="3140968"/>
              <a:ext cx="8229600" cy="1981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5415"/>
                    <a:gridCol w="1728192"/>
                    <a:gridCol w="1944216"/>
                    <a:gridCol w="2901777"/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73750" t="-7692" r="-150000" b="-4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84034" t="-7692" r="-840" b="-427692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u="none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矩形 7"/>
          <p:cNvSpPr/>
          <p:nvPr/>
        </p:nvSpPr>
        <p:spPr>
          <a:xfrm>
            <a:off x="107504" y="5156021"/>
            <a:ext cx="85896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400" b="1" dirty="0" smtClean="0">
                <a:solidFill>
                  <a:srgbClr val="CC00C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itchFamily="18" charset="0"/>
              </a:rPr>
              <a:t>有些命题公式在分量的不同指派下，其对应的值与另一命题公式完全相同。</a:t>
            </a:r>
            <a:endParaRPr lang="zh-CN" altLang="en-US" sz="2400" b="1" dirty="0">
              <a:solidFill>
                <a:srgbClr val="CC00CC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itchFamily="18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932040" y="855204"/>
            <a:ext cx="1368152" cy="223224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797" y="852085"/>
            <a:ext cx="1390008" cy="2255716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4067944" y="2953544"/>
            <a:ext cx="1368152" cy="2232248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6553200" y="3051888"/>
            <a:ext cx="1368152" cy="2232248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3269993" y="5818232"/>
            <a:ext cx="3030199" cy="405278"/>
            <a:chOff x="3269993" y="5933098"/>
            <a:chExt cx="3030199" cy="4052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/>
                <p:cNvSpPr/>
                <p:nvPr/>
              </p:nvSpPr>
              <p:spPr>
                <a:xfrm>
                  <a:off x="3269993" y="5933098"/>
                  <a:ext cx="137959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𝑸</m:t>
                        </m:r>
                      </m:oMath>
                    </m:oMathPara>
                  </a14:m>
                  <a:endParaRPr lang="zh-CN" alt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" name="矩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9993" y="5933098"/>
                  <a:ext cx="1379598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/>
                <p:cNvSpPr/>
                <p:nvPr/>
              </p:nvSpPr>
              <p:spPr>
                <a:xfrm>
                  <a:off x="4781692" y="5933098"/>
                  <a:ext cx="151850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∨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𝑸</m:t>
                        </m:r>
                      </m:oMath>
                    </m:oMathPara>
                  </a14:m>
                  <a:endParaRPr lang="zh-CN" alt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1692" y="5933098"/>
                  <a:ext cx="151850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/>
                <p:cNvSpPr/>
                <p:nvPr/>
              </p:nvSpPr>
              <p:spPr>
                <a:xfrm>
                  <a:off x="4211960" y="5969044"/>
                  <a:ext cx="881572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⇔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960" y="5969044"/>
                  <a:ext cx="881572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3874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animBg="1"/>
      <p:bldP spid="11" grpId="0" animBg="1"/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1-4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真值表与等价公式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/>
                  <a:t>定义</a:t>
                </a:r>
                <a:r>
                  <a:rPr lang="en-US" altLang="zh-CN" b="1" dirty="0" smtClean="0"/>
                  <a:t>1-4.2 </a:t>
                </a:r>
                <a:r>
                  <a:rPr lang="zh-CN" altLang="en-US" b="1" dirty="0" smtClean="0"/>
                  <a:t>给定两个命题公式</a:t>
                </a:r>
                <a:r>
                  <a:rPr lang="en-US" altLang="zh-CN" b="1" dirty="0" smtClean="0"/>
                  <a:t>A</a:t>
                </a:r>
                <a:r>
                  <a:rPr lang="zh-CN" altLang="en-US" b="1" dirty="0" smtClean="0"/>
                  <a:t>和</a:t>
                </a:r>
                <a:r>
                  <a:rPr lang="en-US" altLang="zh-CN" b="1" dirty="0" smtClean="0"/>
                  <a:t>B</a:t>
                </a:r>
                <a:r>
                  <a:rPr lang="zh-CN" altLang="en-US" b="1" dirty="0" smtClean="0"/>
                  <a:t>，设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为所有出现于</a:t>
                </a:r>
                <a:r>
                  <a:rPr lang="en-US" altLang="zh-CN" b="1" dirty="0" smtClean="0"/>
                  <a:t>A</a:t>
                </a:r>
                <a:r>
                  <a:rPr lang="zh-CN" altLang="en-US" b="1" dirty="0" smtClean="0"/>
                  <a:t>和</a:t>
                </a:r>
                <a:r>
                  <a:rPr lang="en-US" altLang="zh-CN" b="1" dirty="0" smtClean="0"/>
                  <a:t>B</a:t>
                </a:r>
                <a:r>
                  <a:rPr lang="zh-CN" altLang="en-US" b="1" dirty="0" smtClean="0"/>
                  <a:t>中的原子变元，若给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任一组真值指派，</a:t>
                </a:r>
                <a:r>
                  <a:rPr lang="en-US" altLang="zh-CN" b="1" dirty="0" smtClean="0"/>
                  <a:t>A</a:t>
                </a:r>
                <a:r>
                  <a:rPr lang="zh-CN" altLang="en-US" b="1" dirty="0" smtClean="0"/>
                  <a:t>和</a:t>
                </a:r>
                <a:r>
                  <a:rPr lang="en-US" altLang="zh-CN" b="1" dirty="0" smtClean="0"/>
                  <a:t>B</a:t>
                </a:r>
                <a:r>
                  <a:rPr lang="zh-CN" altLang="en-US" b="1" dirty="0" smtClean="0"/>
                  <a:t>的真值都相同，则称</a:t>
                </a:r>
                <a:r>
                  <a:rPr lang="en-US" altLang="zh-CN" b="1" dirty="0" smtClean="0">
                    <a:solidFill>
                      <a:srgbClr val="FF0000"/>
                    </a:solidFill>
                  </a:rPr>
                  <a:t>A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和</a:t>
                </a:r>
                <a:r>
                  <a:rPr lang="en-US" altLang="zh-CN" b="1" dirty="0" smtClean="0">
                    <a:solidFill>
                      <a:srgbClr val="FF0000"/>
                    </a:solidFill>
                  </a:rPr>
                  <a:t>B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是等价的或逻辑相等</a:t>
                </a:r>
                <a:r>
                  <a:rPr lang="zh-CN" altLang="en-US" b="1" dirty="0" smtClean="0"/>
                  <a:t>，记作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dirty="0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r>
                      <a:rPr lang="en-US" altLang="zh-CN" b="1" i="1" dirty="0">
                        <a:solidFill>
                          <a:srgbClr val="CC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r>
                  <a:rPr lang="zh-CN" altLang="en-US" b="1" dirty="0" smtClean="0"/>
                  <a:t>例题</a:t>
                </a:r>
                <a:r>
                  <a:rPr lang="en-US" altLang="zh-CN" b="1" dirty="0" smtClean="0"/>
                  <a:t>5 </a:t>
                </a:r>
                <a:r>
                  <a:rPr lang="zh-CN" altLang="en-US" b="1" dirty="0" smtClean="0"/>
                  <a:t>证明：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⇄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)∧(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b="1" dirty="0" smtClean="0"/>
                  <a:t>.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455" r="-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44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03716561"/>
                  </p:ext>
                </p:extLst>
              </p:nvPr>
            </p:nvGraphicFramePr>
            <p:xfrm>
              <a:off x="702092" y="3501008"/>
              <a:ext cx="8003231" cy="235432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5629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5629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2351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1805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1805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233102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5615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oMath>
                            </m:oMathPara>
                          </a14:m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⇄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)∧(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81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81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481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481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a14="http://schemas.microsoft.com/office/drawing/2010/main" xmlns="" xmlns:p14="http://schemas.microsoft.com/office/powerpoint/2010/main" val="2303716561"/>
                  </p:ext>
                </p:extLst>
              </p:nvPr>
            </p:nvGraphicFramePr>
            <p:xfrm>
              <a:off x="702092" y="3501008"/>
              <a:ext cx="8003231" cy="235432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56294"/>
                    <a:gridCol w="756294"/>
                    <a:gridCol w="1323517"/>
                    <a:gridCol w="1418053"/>
                    <a:gridCol w="1418053"/>
                    <a:gridCol w="2331020"/>
                  </a:tblGrid>
                  <a:tr h="5615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4220" t="-5435" r="-390826" b="-3304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1293" t="-5435" r="-267241" b="-3304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00000" t="-5435" r="-166094" b="-3304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43342" t="-5435" r="-1044" b="-330435"/>
                          </a:stretch>
                        </a:blipFill>
                      </a:tcPr>
                    </a:tc>
                  </a:tr>
                  <a:tr h="4481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481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481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481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4973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1-4 </a:t>
            </a:r>
            <a:r>
              <a:rPr lang="zh-CN" altLang="en-US" smtClean="0"/>
              <a:t>真值表与等价公式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内容占位符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07013826"/>
                  </p:ext>
                </p:extLst>
              </p:nvPr>
            </p:nvGraphicFramePr>
            <p:xfrm>
              <a:off x="611560" y="930910"/>
              <a:ext cx="8229600" cy="5425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8340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40360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2425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命题定律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表达式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序号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对合律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¬¬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⇔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幂等律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∨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𝑷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⇔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𝑷</m:t>
                              </m:r>
                            </m:oMath>
                          </a14:m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𝑷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⇔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𝑷</m:t>
                              </m:r>
                            </m:oMath>
                          </a14:m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结合律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)∨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𝑹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⇔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∨(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𝑹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zh-CN" b="1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)∧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𝑹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⇔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∧(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𝑹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zh-CN" b="1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交换律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⇔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altLang="zh-CN" b="1" dirty="0" smtClean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⇔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altLang="zh-CN" b="1" dirty="0" smtClean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分配律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∨(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𝑹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)⇔(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)∧(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𝑹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zh-CN" b="1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∧(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𝑹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)⇔(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)∨(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𝑹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zh-CN" b="1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吸收律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</m:t>
                                </m:r>
                                <m:d>
                                  <m:d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𝑷</m:t>
                                    </m:r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∧</m:t>
                                    </m:r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</m:d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⇔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altLang="zh-CN" b="1" dirty="0" smtClean="0"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∧(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)⇔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德</a:t>
                          </a:r>
                          <a:r>
                            <a:rPr lang="zh-CN" altLang="en-US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</a:t>
                          </a:r>
                          <a:r>
                            <a:rPr lang="zh-CN" altLang="en-US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摩根律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¬(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)⇔¬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∧¬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altLang="zh-CN" b="1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¬(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)⇔¬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∨¬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altLang="zh-CN" b="1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同一律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𝑷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∨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⇔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𝑷</m:t>
                              </m:r>
                            </m:oMath>
                          </a14:m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𝑷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⇔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𝑷</m:t>
                              </m:r>
                            </m:oMath>
                          </a14:m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零律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𝑷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∨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⇔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</m:oMath>
                          </a14:m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𝑷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⇔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</m:oMath>
                          </a14:m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否定律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∨¬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⇔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∧¬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⇔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𝑭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内容占位符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07013826"/>
                  </p:ext>
                </p:extLst>
              </p:nvPr>
            </p:nvGraphicFramePr>
            <p:xfrm>
              <a:off x="611560" y="930910"/>
              <a:ext cx="8229600" cy="5425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83407"/>
                    <a:gridCol w="4403601"/>
                    <a:gridCol w="2242592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命题定律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表达式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序号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对合律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6100" t="-111475" r="-51452" b="-12852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幂等律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6100" t="-211475" r="-51452" b="-11852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结合律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6100" t="-180952" r="-51452" b="-58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交换律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6100" t="-280952" r="-51452" b="-48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分配律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6100" t="-380952" r="-51452" b="-38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吸收律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6100" t="-480952" r="-51452" b="-28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德</a:t>
                          </a:r>
                          <a:r>
                            <a:rPr lang="zh-CN" altLang="en-US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</a:t>
                          </a:r>
                          <a:r>
                            <a:rPr lang="zh-CN" altLang="en-US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摩根律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6100" t="-580952" r="-51452" b="-18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同一律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6100" t="-1172131" r="-5145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零律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6100" t="-1272131" r="-5145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否定律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6100" t="-1372131" r="-5145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15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1-4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真值表与等价公式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/>
                  <a:t>例题</a:t>
                </a:r>
                <a:r>
                  <a:rPr lang="en-US" altLang="zh-CN" b="1" dirty="0" smtClean="0"/>
                  <a:t>6 </a:t>
                </a:r>
                <a:r>
                  <a:rPr lang="zh-CN" altLang="en-US" b="1" dirty="0" smtClean="0"/>
                  <a:t>验证吸收律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)⇔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46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3708804"/>
                  </p:ext>
                </p:extLst>
              </p:nvPr>
            </p:nvGraphicFramePr>
            <p:xfrm>
              <a:off x="827584" y="2420888"/>
              <a:ext cx="7416824" cy="22409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296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1048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2413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2413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65618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5760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∧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</m:t>
                                </m:r>
                                <m:d>
                                  <m:d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∧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en-US" altLang="zh-CN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∧(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162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162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162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162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a14="http://schemas.microsoft.com/office/drawing/2010/main" xmlns="" xmlns:p14="http://schemas.microsoft.com/office/powerpoint/2010/main" val="1653708804"/>
                  </p:ext>
                </p:extLst>
              </p:nvPr>
            </p:nvGraphicFramePr>
            <p:xfrm>
              <a:off x="827584" y="2420888"/>
              <a:ext cx="7416824" cy="22409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29672"/>
                    <a:gridCol w="710488"/>
                    <a:gridCol w="1224136"/>
                    <a:gridCol w="1872208"/>
                    <a:gridCol w="1224136"/>
                    <a:gridCol w="1656184"/>
                  </a:tblGrid>
                  <a:tr h="5760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8408" t="-5263" r="-390050" b="-30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42997" t="-5263" r="-155375" b="-30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71144" t="-5263" r="-137313" b="-30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48162" t="-5263" r="-1471" b="-302105"/>
                          </a:stretch>
                        </a:blipFill>
                      </a:tcPr>
                    </a:tc>
                  </a:tr>
                  <a:tr h="4162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162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162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162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3228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1-4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真值表与等价公式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1-4.3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如果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是合式公式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的一部分，且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本身也是一个合式公式，则称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为公式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的子公式。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定理</a:t>
                </a:r>
                <a:r>
                  <a:rPr lang="en-US" altLang="zh-CN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1-4.1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设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是合式公式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的子公式，若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，如果将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中的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用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来置换，所得到公式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与公式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等价，即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𝐀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𝐁</m:t>
                    </m:r>
                  </m:oMath>
                </a14:m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lvl="1"/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满足上述条件的置换称为</a:t>
                </a:r>
                <a:r>
                  <a:rPr lang="zh-CN" altLang="en-US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等价置换（等价代换）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68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1-4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真值表与等价公式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/>
                  <a:t>例题</a:t>
                </a:r>
                <a:r>
                  <a:rPr lang="en-US" altLang="zh-CN" b="1" dirty="0" smtClean="0"/>
                  <a:t>7 </a:t>
                </a:r>
                <a:r>
                  <a:rPr lang="zh-CN" altLang="en-US" b="1" dirty="0" smtClean="0"/>
                  <a:t>证明：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))⇔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altLang="zh-CN" b="1" dirty="0" smtClean="0"/>
                  <a:t>.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48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9080702"/>
                  </p:ext>
                </p:extLst>
              </p:nvPr>
            </p:nvGraphicFramePr>
            <p:xfrm>
              <a:off x="488048" y="2348880"/>
              <a:ext cx="8198751" cy="24298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2756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4807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012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72819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74834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366459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5760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∨(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→(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∨(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oMath>
                            </m:oMathPara>
                          </a14:m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634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634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634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634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a14="http://schemas.microsoft.com/office/drawing/2010/main" xmlns="" xmlns:p14="http://schemas.microsoft.com/office/powerpoint/2010/main" val="3219080702"/>
                  </p:ext>
                </p:extLst>
              </p:nvPr>
            </p:nvGraphicFramePr>
            <p:xfrm>
              <a:off x="488048" y="2348880"/>
              <a:ext cx="8198751" cy="24298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27568"/>
                    <a:gridCol w="648072"/>
                    <a:gridCol w="1080120"/>
                    <a:gridCol w="1728192"/>
                    <a:gridCol w="2748340"/>
                    <a:gridCol w="1366459"/>
                  </a:tblGrid>
                  <a:tr h="5760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8644" t="-5263" r="-544633" b="-32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36268" t="-5263" r="-239437" b="-32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48780" t="-5263" r="-50776" b="-32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00893" t="-5263" r="-2232" b="-327368"/>
                          </a:stretch>
                        </a:blipFill>
                      </a:tcPr>
                    </a:tc>
                  </a:tr>
                  <a:tr h="4634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634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634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634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3534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1-4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真值表与等价公式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1114" y="1412776"/>
                <a:ext cx="8229600" cy="3096344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b="1" dirty="0" smtClean="0"/>
                  <a:t>例题</a:t>
                </a:r>
                <a:r>
                  <a:rPr lang="en-US" altLang="zh-CN" b="1" dirty="0" smtClean="0"/>
                  <a:t>8 </a:t>
                </a:r>
                <a:r>
                  <a:rPr lang="zh-CN" altLang="en-US" b="1" dirty="0" smtClean="0"/>
                  <a:t>证明：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∧¬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oMath>
                </a14:m>
                <a:endParaRPr lang="en-US" altLang="zh-CN" b="1" dirty="0" smtClean="0">
                  <a:ea typeface="Cambria Math" panose="02040503050406030204" pitchFamily="18" charset="0"/>
                </a:endParaRPr>
              </a:p>
              <a:p>
                <a:endParaRPr lang="en-US" altLang="zh-CN" b="1" dirty="0" smtClean="0"/>
              </a:p>
              <a:p>
                <a:r>
                  <a:rPr lang="zh-CN" altLang="en-US" b="1" dirty="0" smtClean="0"/>
                  <a:t>例题</a:t>
                </a:r>
                <a:r>
                  <a:rPr lang="en-US" altLang="zh-CN" b="1" dirty="0" smtClean="0"/>
                  <a:t>9 </a:t>
                </a:r>
                <a:r>
                  <a:rPr lang="zh-CN" altLang="en-US" b="1" dirty="0" smtClean="0"/>
                  <a:t>证明：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)⇔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)⇔¬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→¬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endParaRPr lang="en-US" altLang="zh-CN" b="1" dirty="0" smtClean="0"/>
              </a:p>
              <a:p>
                <a:r>
                  <a:rPr lang="zh-CN" altLang="en-US" b="1" dirty="0" smtClean="0"/>
                  <a:t>例题</a:t>
                </a:r>
                <a:r>
                  <a:rPr lang="en-US" altLang="zh-CN" b="1" dirty="0" smtClean="0"/>
                  <a:t>10 </a:t>
                </a:r>
                <a:r>
                  <a:rPr lang="zh-CN" altLang="en-US" b="1" dirty="0" smtClean="0"/>
                  <a:t>证明：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∧¬(¬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∧(¬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∨¬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)))∨(¬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)∨(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1114" y="1412776"/>
                <a:ext cx="8229600" cy="3096344"/>
              </a:xfrm>
              <a:blipFill rotWithShape="0">
                <a:blip r:embed="rId2"/>
                <a:stretch>
                  <a:fillRect l="-1037" t="-21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98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58" y="1647577"/>
            <a:ext cx="1849234" cy="1425161"/>
          </a:xfrm>
          <a:prstGeom prst="rect">
            <a:avLst/>
          </a:prstGeom>
        </p:spPr>
      </p:pic>
      <p:sp>
        <p:nvSpPr>
          <p:cNvPr id="13" name="标题 1"/>
          <p:cNvSpPr txBox="1">
            <a:spLocks/>
          </p:cNvSpPr>
          <p:nvPr/>
        </p:nvSpPr>
        <p:spPr bwMode="auto">
          <a:xfrm>
            <a:off x="4284664" y="5808664"/>
            <a:ext cx="3506787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defTabSz="712788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FFFFFF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分队发展汇报</a:t>
            </a:r>
          </a:p>
        </p:txBody>
      </p:sp>
      <p:sp>
        <p:nvSpPr>
          <p:cNvPr id="36" name="同侧圆角矩形 4"/>
          <p:cNvSpPr/>
          <p:nvPr/>
        </p:nvSpPr>
        <p:spPr bwMode="auto">
          <a:xfrm>
            <a:off x="323850" y="1288727"/>
            <a:ext cx="4996008" cy="36425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2860" tIns="22860" rIns="22860" bIns="22860" spcCol="1270" anchor="ctr"/>
          <a:lstStyle/>
          <a:p>
            <a:pPr defTabSz="53340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研究方向三：图像处理与大数据分析</a:t>
            </a:r>
          </a:p>
        </p:txBody>
      </p:sp>
      <p:pic>
        <p:nvPicPr>
          <p:cNvPr id="5" name="Picture 1" descr="D:\softw\Q\新建文件夹\874387296\Image\C2C\0B2D703C7C66D0C437149142EBB7A859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73" y="1796616"/>
            <a:ext cx="3763550" cy="12274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同侧圆角矩形 4"/>
          <p:cNvSpPr/>
          <p:nvPr/>
        </p:nvSpPr>
        <p:spPr bwMode="auto">
          <a:xfrm>
            <a:off x="1718110" y="2979365"/>
            <a:ext cx="1360809" cy="46455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2860" tIns="22860" rIns="22860" bIns="22860" spcCol="1270" anchor="ctr"/>
          <a:lstStyle/>
          <a:p>
            <a:pPr algn="ctr" defTabSz="53340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b="1" dirty="0">
                <a:solidFill>
                  <a:srgbClr val="80008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推荐系统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995" y="3576309"/>
            <a:ext cx="2829995" cy="16032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1832" y="3596056"/>
            <a:ext cx="2624915" cy="159656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425267" y="5318150"/>
            <a:ext cx="3206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12788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80008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图形化的数据爬虫和清洗系统</a:t>
            </a:r>
          </a:p>
        </p:txBody>
      </p:sp>
      <p:sp>
        <p:nvSpPr>
          <p:cNvPr id="12" name="同侧圆角矩形 4"/>
          <p:cNvSpPr/>
          <p:nvPr/>
        </p:nvSpPr>
        <p:spPr bwMode="auto">
          <a:xfrm flipH="1">
            <a:off x="5834187" y="3219882"/>
            <a:ext cx="1662189" cy="3376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2860" tIns="22860" rIns="22860" bIns="22860" spcCol="1270" anchor="ctr"/>
          <a:lstStyle/>
          <a:p>
            <a:pPr algn="ctr" defTabSz="53340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b="1" dirty="0">
                <a:solidFill>
                  <a:srgbClr val="80008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不平衡数据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053" y="3417277"/>
            <a:ext cx="1830435" cy="19158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6141" y="3579715"/>
            <a:ext cx="2416209" cy="1553786"/>
          </a:xfrm>
          <a:prstGeom prst="rect">
            <a:avLst/>
          </a:prstGeom>
        </p:spPr>
      </p:pic>
      <p:sp>
        <p:nvSpPr>
          <p:cNvPr id="15" name="同侧圆角矩形 4"/>
          <p:cNvSpPr/>
          <p:nvPr/>
        </p:nvSpPr>
        <p:spPr bwMode="auto">
          <a:xfrm flipH="1">
            <a:off x="879988" y="5336985"/>
            <a:ext cx="3154881" cy="47478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2860" tIns="22860" rIns="22860" bIns="22860" spcCol="1270" anchor="ctr"/>
          <a:lstStyle/>
          <a:p>
            <a:pPr algn="ctr" defTabSz="53340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b="1" dirty="0">
                <a:solidFill>
                  <a:srgbClr val="80008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基于胶囊网络的图像处理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9799" y="1718301"/>
            <a:ext cx="2039956" cy="147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729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898525" y="1544638"/>
            <a:ext cx="7489825" cy="2308324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	</a:t>
            </a: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学习要点：</a:t>
            </a: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	</a:t>
            </a: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1. </a:t>
            </a: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重要概念：命题定律及其表达式，等价公式，等价置换，子公式。</a:t>
            </a:r>
            <a:endParaRPr kumimoji="1" lang="en-US" altLang="zh-CN" sz="2400" b="1" dirty="0" smtClean="0">
              <a:solidFill>
                <a:srgbClr val="003300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</a:t>
            </a: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          2. </a:t>
            </a: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会计算复合命题的真值表，证明等价式，化简复合命题。</a:t>
            </a:r>
            <a:endParaRPr kumimoji="1" lang="zh-CN" altLang="en-US" sz="2400" b="1" u="sng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pic>
        <p:nvPicPr>
          <p:cNvPr id="60419" name="Picture 3" descr="52design_com_kr_0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90805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0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61AB0D9-82E6-4E3E-9DDC-5AE59A461BF1}" type="slidenum">
              <a:rPr lang="en-US" altLang="zh-CN" smtClean="0">
                <a:solidFill>
                  <a:srgbClr val="045C75"/>
                </a:solidFill>
              </a:rPr>
              <a:pPr/>
              <a:t>50</a:t>
            </a:fld>
            <a:endParaRPr lang="en-US" altLang="zh-CN" smtClean="0">
              <a:solidFill>
                <a:srgbClr val="045C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27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1325563" y="1544638"/>
            <a:ext cx="7026275" cy="3970318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	</a:t>
            </a:r>
            <a:r>
              <a:rPr kumimoji="1" lang="zh-CN" altLang="en-US" sz="36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作业：</a:t>
            </a:r>
            <a:endParaRPr kumimoji="1" lang="en-US" altLang="zh-CN" sz="3600" b="1" dirty="0" smtClean="0">
              <a:solidFill>
                <a:srgbClr val="003300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3600" b="1" dirty="0" err="1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P17</a:t>
            </a:r>
            <a:r>
              <a:rPr kumimoji="1" lang="en-US" altLang="zh-CN" sz="36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-19</a:t>
            </a:r>
            <a:r>
              <a:rPr kumimoji="1" lang="en-US" altLang="zh-CN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:  1-4</a:t>
            </a:r>
            <a:r>
              <a:rPr kumimoji="1" lang="zh-CN" altLang="en-US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习题</a:t>
            </a:r>
            <a:endParaRPr kumimoji="1" lang="en-US" altLang="zh-CN" sz="3600" b="1" dirty="0" smtClean="0">
              <a:solidFill>
                <a:srgbClr val="00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(1)a, </a:t>
            </a: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(7)</a:t>
            </a:r>
            <a:r>
              <a:rPr kumimoji="1" lang="en-US" altLang="zh-CN" sz="3600" b="1" dirty="0" err="1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a,c,f</a:t>
            </a:r>
            <a:endParaRPr kumimoji="1" lang="en-US" altLang="zh-CN" sz="3600" b="1" dirty="0" smtClean="0">
              <a:solidFill>
                <a:srgbClr val="00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(8)</a:t>
            </a:r>
            <a:r>
              <a:rPr kumimoji="1" lang="en-US" altLang="zh-CN" sz="3600" b="1" dirty="0" err="1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a,b,c</a:t>
            </a:r>
            <a:endParaRPr kumimoji="1" lang="zh-CN" altLang="en-US" sz="3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pic>
        <p:nvPicPr>
          <p:cNvPr id="61443" name="Picture 3" descr="52design_com_kr_0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90805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4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14F8AE-9276-4131-A536-34B1A9980463}" type="slidenum">
              <a:rPr lang="en-US" altLang="zh-CN" smtClean="0">
                <a:solidFill>
                  <a:srgbClr val="045C75"/>
                </a:solidFill>
              </a:rPr>
              <a:pPr/>
              <a:t>51</a:t>
            </a:fld>
            <a:endParaRPr lang="en-US" altLang="zh-CN" smtClean="0">
              <a:solidFill>
                <a:srgbClr val="045C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84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1-5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重言式与蕴含式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定义</a:t>
            </a:r>
            <a:r>
              <a:rPr lang="en-US" altLang="zh-CN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1-5.1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给定一命题公式，若无论对分量作怎样的指派，其对应的真值永为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，则称该命题公式为</a:t>
            </a:r>
            <a:r>
              <a:rPr lang="zh-CN" altLang="en-US" b="1" dirty="0" smtClean="0">
                <a:solidFill>
                  <a:srgbClr val="CC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重言式或永真公式。</a:t>
            </a:r>
            <a:endParaRPr lang="en-US" altLang="zh-CN" b="1" dirty="0" smtClean="0">
              <a:solidFill>
                <a:srgbClr val="CC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定义</a:t>
            </a:r>
            <a:r>
              <a:rPr lang="en-US" altLang="zh-CN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1-5.2 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给定一命题公式，若无论对分量作怎样的指派，其对应的真值永为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，则称该命题为</a:t>
            </a:r>
            <a:r>
              <a:rPr lang="zh-CN" altLang="en-US" b="1" dirty="0" smtClean="0">
                <a:solidFill>
                  <a:srgbClr val="CC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矛盾式或永假公式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35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1-5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重言式与蕴含式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定理</a:t>
                </a:r>
                <a:r>
                  <a:rPr lang="en-US" altLang="zh-CN" b="1" dirty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1-5.1 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任意两个重言式的合取或析取，仍然是一个重言式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b="1" dirty="0" smtClean="0">
                    <a:solidFill>
                      <a:srgbClr val="00CC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证明：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设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为两个重言式，则不论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的分量指派任何真值，总有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，故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⇔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𝑻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⇔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𝑻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b="1" dirty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定理</a:t>
                </a:r>
                <a:r>
                  <a:rPr lang="en-US" altLang="zh-CN" b="1" dirty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1-5.2 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一个重言式，对同一分量都用任何合式公式置换，其结果仍为一重言式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b="1" dirty="0">
                    <a:solidFill>
                      <a:srgbClr val="00CC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证明</a:t>
                </a:r>
                <a:r>
                  <a:rPr lang="zh-CN" altLang="en-US" b="1" dirty="0" smtClean="0">
                    <a:solidFill>
                      <a:srgbClr val="00CC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由于重言式的真值与分量的指派无关，故对同一分量以任何合式公式置换后，重言式的真值仍为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455" r="-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54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1-5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重言式与蕴含式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zh-CN" altLang="en-US" b="1" dirty="0" smtClean="0">
                    <a:solidFill>
                      <a:srgbClr val="CC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例题</a:t>
                </a:r>
                <a:r>
                  <a:rPr lang="en-US" altLang="zh-CN" b="1" dirty="0">
                    <a:solidFill>
                      <a:srgbClr val="CC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证明：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𝑺</m:t>
                    </m:r>
                    <m:r>
                      <a:rPr lang="en-US" altLang="zh-CN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)∨¬</m:t>
                    </m:r>
                    <m:r>
                      <a:rPr lang="en-US" altLang="zh-CN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𝑺</m:t>
                    </m:r>
                    <m:r>
                      <a:rPr lang="en-US" altLang="zh-CN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为重言式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证明：因为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∨¬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⇔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𝑻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，如以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𝑺</m:t>
                    </m:r>
                    <m:r>
                      <a:rPr lang="en-US" altLang="zh-CN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置换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即得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𝑷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∨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𝑺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∧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𝑹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)∨¬</m:t>
                      </m:r>
                      <m:r>
                        <a:rPr lang="en-US" altLang="zh-CN" b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𝑷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∨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𝑺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∧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𝑹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)⇔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𝑻</m:t>
                      </m:r>
                    </m:oMath>
                  </m:oMathPara>
                </a14:m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b="1" dirty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定理</a:t>
                </a:r>
                <a:r>
                  <a:rPr lang="en-US" altLang="zh-CN" b="1" dirty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1-5.3 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设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为两个命题公式，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当且仅当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⇄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zh-CN" alt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一个重言式。</a:t>
                </a:r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证明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: </a:t>
                </a:r>
              </a:p>
              <a:p>
                <a:pPr marL="0" indent="0"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  (if)        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，则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有相同的真值，即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⇄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永为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(only if)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⇄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zh-CN" alt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一个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重言式，则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⇄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永为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，那么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B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有相同的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真值，即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89" t="-1323" r="-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97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1-5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重言式与蕴含式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例题</a:t>
                </a:r>
                <a:r>
                  <a:rPr lang="en-US" altLang="zh-CN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证明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)⇔(¬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∨¬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上节中例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，表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1-4.4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可得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)⇄(¬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为重言式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b="1" dirty="0" smtClean="0">
                    <a:solidFill>
                      <a:srgbClr val="CC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注：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⇄</m:t>
                    </m:r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⇔(</m:t>
                    </m:r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)∧(</m:t>
                    </m:r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1" dirty="0" smtClean="0">
                  <a:solidFill>
                    <a:srgbClr val="CC00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1-5.3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当且仅当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是一个重言式时，我们称“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蕴含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”，并记作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注：对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来说，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称作它的逆换式，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称为它的反换式，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→¬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称为它的</a:t>
                </a:r>
                <a:r>
                  <a:rPr lang="zh-CN" altLang="en-US" b="1" dirty="0" smtClean="0">
                    <a:solidFill>
                      <a:srgbClr val="CC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逆反换式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altLang="zh-CN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</m:t>
                          </m:r>
                        </m:e>
                      </m:d>
                      <m:r>
                        <a:rPr lang="en-US" altLang="zh-CN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¬</m:t>
                          </m:r>
                          <m:r>
                            <a:rPr lang="en-US" altLang="zh-CN" b="1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</m:t>
                          </m:r>
                          <m:r>
                            <a:rPr lang="en-US" altLang="zh-CN" b="1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→¬</m:t>
                          </m:r>
                          <m:r>
                            <a:rPr lang="en-US" altLang="zh-CN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</m:d>
                    </m:oMath>
                  </m:oMathPara>
                </a14:m>
                <a:endParaRPr lang="en-US" altLang="zh-CN" b="1" dirty="0" smtClean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r>
                        <a:rPr lang="en-US" altLang="zh-CN" b="1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b="1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r>
                        <a:rPr lang="en-US" altLang="zh-CN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CN" b="1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r>
                        <a:rPr lang="en-US" altLang="zh-CN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a:rPr lang="en-US" altLang="zh-CN" b="1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r>
                        <a:rPr lang="en-US" altLang="zh-CN" b="1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→¬</m:t>
                      </m:r>
                      <m:r>
                        <a:rPr lang="en-US" altLang="zh-CN" b="1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r>
                        <a:rPr lang="en-US" altLang="zh-CN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1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37" t="-1455" r="-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1-5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重言式与蕴含式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内容占位符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88068243"/>
                  </p:ext>
                </p:extLst>
              </p:nvPr>
            </p:nvGraphicFramePr>
            <p:xfrm>
              <a:off x="431348" y="1700808"/>
              <a:ext cx="8229600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25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606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15212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584176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224136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1712684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oMath>
                            </m:oMathPara>
                          </a14:m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altLang="zh-CN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altLang="zh-CN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altLang="zh-CN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en-US" altLang="zh-CN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→¬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oMath>
                            </m:oMathPara>
                          </a14:m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en-US" altLang="zh-CN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altLang="zh-CN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oMath>
                            </m:oMathPara>
                          </a14:m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→¬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内容占位符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="" xmlns:p14="http://schemas.microsoft.com/office/powerpoint/2010/main" val="1488068243"/>
                  </p:ext>
                </p:extLst>
              </p:nvPr>
            </p:nvGraphicFramePr>
            <p:xfrm>
              <a:off x="431348" y="1700808"/>
              <a:ext cx="8229600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252"/>
                    <a:gridCol w="576064"/>
                    <a:gridCol w="720080"/>
                    <a:gridCol w="720080"/>
                    <a:gridCol w="1152128"/>
                    <a:gridCol w="1584176"/>
                    <a:gridCol w="1224136"/>
                    <a:gridCol w="1712684"/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55932" t="-10667" r="-893220" b="-4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53782" t="-10667" r="-785714" b="-4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22751" t="-10667" r="-394709" b="-4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34615" t="-10667" r="-186923" b="-4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32836" t="-10667" r="-141791" b="-4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81139" t="-10667" r="-1423" b="-430667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56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624942" y="4509120"/>
                <a:ext cx="3865545" cy="1077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→¬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altLang="zh-CN" sz="32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zh-CN" altLang="en-US" sz="3200" i="1" dirty="0">
                          <a:latin typeface="Cambria Math" panose="02040503050406030204" pitchFamily="18" charset="0"/>
                        </a:rPr>
                        <m:t>⟺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→¬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zh-CN" altLang="en-US" sz="3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942" y="4509120"/>
                <a:ext cx="3865545" cy="107721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103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1-5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重言式与蕴含式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11560" y="1052736"/>
                <a:ext cx="8229600" cy="4608512"/>
              </a:xfrm>
            </p:spPr>
            <p:txBody>
              <a:bodyPr/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例题</a:t>
                </a:r>
                <a:r>
                  <a:rPr lang="en-US" altLang="zh-CN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推证：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)⇒¬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证法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假定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由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，则必须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，故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证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法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假定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，则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(a)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若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(b)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若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)⇒¬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成立。</a:t>
                </a:r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560" y="1052736"/>
                <a:ext cx="8229600" cy="4608512"/>
              </a:xfrm>
              <a:blipFill rotWithShape="0">
                <a:blip r:embed="rId2"/>
                <a:stretch>
                  <a:fillRect l="-963" t="-1455" r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87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1-5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重言式与蕴含式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58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078618"/>
                  </p:ext>
                </p:extLst>
              </p:nvPr>
            </p:nvGraphicFramePr>
            <p:xfrm>
              <a:off x="1539774" y="1124744"/>
              <a:ext cx="6096000" cy="5186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816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0784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1390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b="1" dirty="0" smtClean="0"/>
                            <a:t>1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b="1" dirty="0" smtClean="0"/>
                            <a:t>2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b="1" dirty="0" smtClean="0"/>
                            <a:t>3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zh-CN" altLang="en-US" sz="18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b="1" dirty="0" smtClean="0"/>
                            <a:t>4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b="1" dirty="0" smtClean="0"/>
                            <a:t>5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¬(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altLang="zh-CN" b="1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zh-CN" altLang="en-US" sz="18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b="1" dirty="0" smtClean="0"/>
                            <a:t>6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¬(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altLang="zh-CN" b="1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zh-CN" altLang="en-US" sz="18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b="1" dirty="0" smtClean="0"/>
                            <a:t>7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∧(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)⇒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b="1" dirty="0" smtClean="0"/>
                            <a:t>8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∧(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)⇒¬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b="1" dirty="0" smtClean="0"/>
                            <a:t>9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∧(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)⇒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b="1" dirty="0" smtClean="0"/>
                            <a:t>10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)∧(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𝑹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)⇒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𝑹</m:t>
                                </m:r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b="1" dirty="0" smtClean="0"/>
                            <a:t>11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)∧(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𝑹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)∧(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𝑹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)⇒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𝑹</m:t>
                                </m:r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b="1" dirty="0" smtClean="0"/>
                            <a:t>12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)∧(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𝑹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)⇒(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𝑹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)→(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b="1" dirty="0" smtClean="0"/>
                            <a:t>13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⇄</m:t>
                                    </m:r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</m:d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d>
                                  <m:d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⇄</m:t>
                                    </m:r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</m:d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d>
                                  <m:d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⇄</m:t>
                                    </m:r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b="1" dirty="0" smtClean="0"/>
                            <a:t>14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078618"/>
                  </p:ext>
                </p:extLst>
              </p:nvPr>
            </p:nvGraphicFramePr>
            <p:xfrm>
              <a:off x="1539774" y="1124744"/>
              <a:ext cx="6096000" cy="5186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8160"/>
                    <a:gridCol w="160784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36" t="-8333" r="-36364" b="-134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b="1" dirty="0" smtClean="0"/>
                            <a:t>1</a:t>
                          </a:r>
                          <a:endParaRPr lang="zh-CN" altLang="en-US" b="1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36" t="-106557" r="-36364" b="-1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b="1" dirty="0" smtClean="0"/>
                            <a:t>2</a:t>
                          </a:r>
                          <a:endParaRPr lang="zh-CN" altLang="en-US" b="1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36" t="-206557" r="-36364" b="-1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b="1" dirty="0" smtClean="0"/>
                            <a:t>3</a:t>
                          </a:r>
                          <a:endParaRPr lang="zh-CN" altLang="en-US" b="1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36" t="-306557" r="-36364" b="-10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b="1" dirty="0" smtClean="0"/>
                            <a:t>4</a:t>
                          </a:r>
                          <a:endParaRPr lang="zh-CN" altLang="en-US" b="1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36" t="-406557" r="-36364" b="-9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b="1" dirty="0" smtClean="0"/>
                            <a:t>5</a:t>
                          </a:r>
                          <a:endParaRPr lang="zh-CN" altLang="en-US" b="1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36" t="-506557" r="-36364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b="1" dirty="0" smtClean="0"/>
                            <a:t>6</a:t>
                          </a:r>
                          <a:endParaRPr lang="zh-CN" altLang="en-US" b="1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36" t="-606557" r="-36364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b="1" dirty="0" smtClean="0"/>
                            <a:t>7</a:t>
                          </a:r>
                          <a:endParaRPr lang="zh-CN" altLang="en-US" b="1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36" t="-718333" r="-36364" b="-6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b="1" dirty="0" smtClean="0"/>
                            <a:t>8</a:t>
                          </a:r>
                          <a:endParaRPr lang="zh-CN" altLang="en-US" b="1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36" t="-804918" r="-36364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b="1" dirty="0" smtClean="0"/>
                            <a:t>9</a:t>
                          </a:r>
                          <a:endParaRPr lang="zh-CN" altLang="en-US" b="1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36" t="-904918" r="-36364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b="1" dirty="0" smtClean="0"/>
                            <a:t>10</a:t>
                          </a:r>
                          <a:endParaRPr lang="zh-CN" altLang="en-US" b="1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36" t="-1004918" r="-36364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b="1" dirty="0" smtClean="0"/>
                            <a:t>11</a:t>
                          </a:r>
                          <a:endParaRPr lang="zh-CN" altLang="en-US" b="1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36" t="-1104918" r="-3636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b="1" dirty="0" smtClean="0"/>
                            <a:t>12</a:t>
                          </a:r>
                          <a:endParaRPr lang="zh-CN" altLang="en-US" b="1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36" t="-1204918" r="-3636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b="1" dirty="0" smtClean="0"/>
                            <a:t>13</a:t>
                          </a:r>
                          <a:endParaRPr lang="zh-CN" altLang="en-US" b="1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36" t="-1304918" r="-3636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b="1" dirty="0" smtClean="0"/>
                            <a:t>14</a:t>
                          </a:r>
                          <a:endParaRPr lang="zh-CN" altLang="en-US" b="1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7962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1-5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重言式与蕴含式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定理</a:t>
                </a:r>
                <a:r>
                  <a:rPr lang="en-US" altLang="zh-CN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1-5.4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设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为任意两个命题公式，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的充分必要条件是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证明：若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⇄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为重言式。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⇄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⇔(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)∧(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)，</m:t>
                    </m:r>
                  </m:oMath>
                </a14:m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故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反之，若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</m:oMath>
                </a14:m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因此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⇄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⇄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重言式。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243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509258"/>
            <a:ext cx="7922662" cy="856488"/>
          </a:xfrm>
        </p:spPr>
        <p:txBody>
          <a:bodyPr/>
          <a:lstStyle/>
          <a:p>
            <a:pPr algn="ctr"/>
            <a:r>
              <a:rPr lang="zh-CN" altLang="en-US" sz="4400" dirty="0" smtClean="0"/>
              <a:t>课程</a:t>
            </a:r>
            <a:r>
              <a:rPr lang="zh-CN" altLang="en-US" sz="4400" dirty="0"/>
              <a:t>简介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0808"/>
            <a:ext cx="8424936" cy="4320480"/>
          </a:xfrm>
        </p:spPr>
        <p:txBody>
          <a:bodyPr>
            <a:normAutofit/>
          </a:bodyPr>
          <a:lstStyle/>
          <a:p>
            <a:r>
              <a:rPr lang="zh-CN" altLang="en-US" sz="3200" b="1" dirty="0" smtClean="0">
                <a:solidFill>
                  <a:srgbClr val="0000CC"/>
                </a:solidFill>
                <a:latin typeface="华文楷体" pitchFamily="2" charset="-122"/>
                <a:ea typeface="华文楷体" pitchFamily="2" charset="-122"/>
              </a:rPr>
              <a:t>课程名称：</a:t>
            </a:r>
            <a:r>
              <a:rPr lang="zh-CN" altLang="en-US" sz="3200" dirty="0" smtClean="0">
                <a:latin typeface="华文楷体" pitchFamily="2" charset="-122"/>
                <a:ea typeface="华文楷体" pitchFamily="2" charset="-122"/>
              </a:rPr>
              <a:t>离散数学；</a:t>
            </a:r>
            <a:endParaRPr lang="en-US" altLang="zh-CN" sz="3200" dirty="0" smtClean="0">
              <a:latin typeface="华文楷体" pitchFamily="2" charset="-122"/>
              <a:ea typeface="华文楷体" pitchFamily="2" charset="-122"/>
            </a:endParaRPr>
          </a:p>
          <a:p>
            <a:r>
              <a:rPr lang="zh-CN" altLang="en-US" sz="3200" b="1" dirty="0" smtClean="0">
                <a:solidFill>
                  <a:srgbClr val="0000CC"/>
                </a:solidFill>
                <a:latin typeface="华文楷体" pitchFamily="2" charset="-122"/>
                <a:ea typeface="华文楷体" pitchFamily="2" charset="-122"/>
              </a:rPr>
              <a:t>总课时：</a:t>
            </a:r>
            <a:r>
              <a:rPr lang="en-US" altLang="zh-CN" sz="3200" b="1" dirty="0" smtClean="0">
                <a:solidFill>
                  <a:srgbClr val="CC00CC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48</a:t>
            </a:r>
            <a:r>
              <a:rPr lang="zh-CN" altLang="en-US" sz="3200" dirty="0" smtClean="0">
                <a:solidFill>
                  <a:srgbClr val="CC00CC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个</a:t>
            </a:r>
            <a:r>
              <a:rPr lang="zh-CN" altLang="en-US" sz="3200" dirty="0" smtClean="0"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学时，</a:t>
            </a:r>
            <a:r>
              <a:rPr lang="en-US" altLang="zh-CN" sz="3200" dirty="0" smtClean="0"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16</a:t>
            </a:r>
            <a:r>
              <a:rPr lang="zh-CN" altLang="en-US" sz="3200" dirty="0" smtClean="0"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周，第</a:t>
            </a:r>
            <a:r>
              <a:rPr lang="en-US" altLang="zh-CN" sz="3200" dirty="0" smtClean="0"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3</a:t>
            </a:r>
            <a:r>
              <a:rPr lang="zh-CN" altLang="en-US" sz="3200" dirty="0" smtClean="0"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周</a:t>
            </a:r>
            <a:r>
              <a:rPr lang="en-US" altLang="zh-CN" sz="3200" dirty="0" smtClean="0"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—</a:t>
            </a:r>
            <a:r>
              <a:rPr lang="zh-CN" altLang="en-US" sz="3200" dirty="0" smtClean="0"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第</a:t>
            </a:r>
            <a:r>
              <a:rPr lang="en-US" altLang="zh-CN" sz="3200" b="1" dirty="0" smtClean="0"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18</a:t>
            </a:r>
            <a:r>
              <a:rPr lang="zh-CN" altLang="en-US" sz="3200" dirty="0" smtClean="0"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周；</a:t>
            </a:r>
            <a:endParaRPr lang="en-US" altLang="zh-CN" sz="3200" dirty="0" smtClean="0">
              <a:latin typeface="华文楷体" pitchFamily="2" charset="-122"/>
              <a:ea typeface="华文楷体" pitchFamily="2" charset="-122"/>
              <a:cs typeface="Times New Roman" pitchFamily="18" charset="0"/>
            </a:endParaRPr>
          </a:p>
          <a:p>
            <a:r>
              <a:rPr lang="zh-CN" altLang="en-US" sz="3200" b="1" dirty="0" smtClean="0">
                <a:solidFill>
                  <a:srgbClr val="0000CC"/>
                </a:solidFill>
                <a:latin typeface="华文楷体" pitchFamily="2" charset="-122"/>
                <a:ea typeface="华文楷体" pitchFamily="2" charset="-122"/>
              </a:rPr>
              <a:t>课程考核：</a:t>
            </a:r>
            <a:r>
              <a:rPr lang="zh-CN" altLang="en-US" sz="3200" b="1" dirty="0">
                <a:solidFill>
                  <a:srgbClr val="CC00CC"/>
                </a:solidFill>
                <a:latin typeface="华文楷体" pitchFamily="2" charset="-122"/>
                <a:ea typeface="华文楷体" pitchFamily="2" charset="-122"/>
              </a:rPr>
              <a:t>出勤率</a:t>
            </a:r>
            <a:r>
              <a:rPr lang="en-US" altLang="zh-CN" sz="3200" b="1" dirty="0">
                <a:solidFill>
                  <a:srgbClr val="CC00CC"/>
                </a:solidFill>
                <a:latin typeface="华文楷体" pitchFamily="2" charset="-122"/>
                <a:ea typeface="华文楷体" pitchFamily="2" charset="-122"/>
              </a:rPr>
              <a:t>+</a:t>
            </a:r>
            <a:r>
              <a:rPr lang="zh-CN" altLang="en-US" sz="3200" b="1" dirty="0">
                <a:solidFill>
                  <a:srgbClr val="CC00CC"/>
                </a:solidFill>
                <a:latin typeface="华文楷体" pitchFamily="2" charset="-122"/>
                <a:ea typeface="华文楷体" pitchFamily="2" charset="-122"/>
              </a:rPr>
              <a:t>平时</a:t>
            </a:r>
            <a:r>
              <a:rPr lang="zh-CN" altLang="en-US" sz="3200" b="1" dirty="0" smtClean="0">
                <a:solidFill>
                  <a:srgbClr val="CC00CC"/>
                </a:solidFill>
                <a:latin typeface="华文楷体" pitchFamily="2" charset="-122"/>
                <a:ea typeface="华文楷体" pitchFamily="2" charset="-122"/>
              </a:rPr>
              <a:t>成绩</a:t>
            </a:r>
            <a:r>
              <a:rPr lang="en-US" altLang="zh-CN" sz="3200" b="1" dirty="0" smtClean="0">
                <a:solidFill>
                  <a:srgbClr val="CC00CC"/>
                </a:solidFill>
                <a:latin typeface="华文楷体" pitchFamily="2" charset="-122"/>
                <a:ea typeface="华文楷体" pitchFamily="2" charset="-122"/>
              </a:rPr>
              <a:t>+</a:t>
            </a:r>
            <a:r>
              <a:rPr lang="zh-CN" altLang="en-US" sz="3200" b="1" dirty="0" smtClean="0">
                <a:solidFill>
                  <a:srgbClr val="CC00CC"/>
                </a:solidFill>
                <a:latin typeface="华文楷体" pitchFamily="2" charset="-122"/>
                <a:ea typeface="华文楷体" pitchFamily="2" charset="-122"/>
              </a:rPr>
              <a:t>考试；</a:t>
            </a:r>
            <a:endParaRPr lang="en-US" altLang="zh-CN" sz="3200" b="1" dirty="0" smtClean="0">
              <a:solidFill>
                <a:srgbClr val="CC00CC"/>
              </a:solidFill>
              <a:latin typeface="华文楷体" pitchFamily="2" charset="-122"/>
              <a:ea typeface="华文楷体" pitchFamily="2" charset="-122"/>
            </a:endParaRPr>
          </a:p>
          <a:p>
            <a:pPr lvl="1"/>
            <a:r>
              <a:rPr lang="zh-CN" altLang="en-US" sz="3200" b="1" dirty="0">
                <a:solidFill>
                  <a:srgbClr val="CC00CC"/>
                </a:solidFill>
                <a:latin typeface="华文楷体" pitchFamily="2" charset="-122"/>
                <a:ea typeface="华文楷体" pitchFamily="2" charset="-122"/>
              </a:rPr>
              <a:t>出勤率</a:t>
            </a:r>
            <a:r>
              <a:rPr lang="zh-CN" altLang="en-US" sz="3200" b="1" dirty="0" smtClean="0">
                <a:solidFill>
                  <a:srgbClr val="CC00CC"/>
                </a:solidFill>
                <a:latin typeface="华文楷体" pitchFamily="2" charset="-122"/>
                <a:ea typeface="华文楷体" pitchFamily="2" charset="-122"/>
              </a:rPr>
              <a:t>：</a:t>
            </a:r>
            <a:r>
              <a:rPr lang="en-US" altLang="zh-CN" sz="3200" b="1" dirty="0" smtClean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10%</a:t>
            </a:r>
            <a:endParaRPr lang="en-US" altLang="zh-CN" sz="3200" b="1" dirty="0">
              <a:solidFill>
                <a:srgbClr val="FF0000"/>
              </a:solidFill>
              <a:latin typeface="华文楷体" pitchFamily="2" charset="-122"/>
              <a:ea typeface="华文楷体" pitchFamily="2" charset="-122"/>
            </a:endParaRPr>
          </a:p>
          <a:p>
            <a:pPr lvl="1"/>
            <a:r>
              <a:rPr lang="zh-CN" altLang="en-US" sz="3200" b="1" dirty="0" smtClean="0">
                <a:solidFill>
                  <a:srgbClr val="CC00CC"/>
                </a:solidFill>
                <a:latin typeface="华文楷体" pitchFamily="2" charset="-122"/>
                <a:ea typeface="华文楷体" pitchFamily="2" charset="-122"/>
              </a:rPr>
              <a:t>平时成绩：课堂表现</a:t>
            </a:r>
            <a:r>
              <a:rPr lang="en-US" altLang="zh-CN" sz="3200" b="1" dirty="0" smtClean="0">
                <a:solidFill>
                  <a:srgbClr val="CC00CC"/>
                </a:solidFill>
                <a:latin typeface="华文楷体" pitchFamily="2" charset="-122"/>
                <a:ea typeface="华文楷体" pitchFamily="2" charset="-122"/>
              </a:rPr>
              <a:t>+</a:t>
            </a:r>
            <a:r>
              <a:rPr lang="zh-CN" altLang="en-US" sz="3200" b="1" dirty="0" smtClean="0">
                <a:solidFill>
                  <a:srgbClr val="CC00CC"/>
                </a:solidFill>
                <a:latin typeface="华文楷体" pitchFamily="2" charset="-122"/>
                <a:ea typeface="华文楷体" pitchFamily="2" charset="-122"/>
              </a:rPr>
              <a:t>课后作业，</a:t>
            </a:r>
            <a:r>
              <a:rPr lang="en-US" altLang="zh-CN" sz="3200" b="1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30</a:t>
            </a:r>
            <a:r>
              <a:rPr lang="en-US" altLang="zh-CN" sz="3200" b="1" dirty="0" smtClean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%</a:t>
            </a:r>
          </a:p>
          <a:p>
            <a:pPr lvl="1"/>
            <a:r>
              <a:rPr lang="zh-CN" altLang="en-US" sz="3200" b="1" dirty="0" smtClean="0">
                <a:solidFill>
                  <a:srgbClr val="CC00CC"/>
                </a:solidFill>
                <a:latin typeface="华文楷体" pitchFamily="2" charset="-122"/>
                <a:ea typeface="华文楷体" pitchFamily="2" charset="-122"/>
              </a:rPr>
              <a:t>期末考试</a:t>
            </a:r>
            <a:r>
              <a:rPr lang="zh-CN" altLang="en-US" sz="3200" b="1" dirty="0">
                <a:solidFill>
                  <a:srgbClr val="CC00CC"/>
                </a:solidFill>
                <a:latin typeface="华文楷体" pitchFamily="2" charset="-122"/>
                <a:ea typeface="华文楷体" pitchFamily="2" charset="-122"/>
              </a:rPr>
              <a:t>成绩</a:t>
            </a:r>
            <a:r>
              <a:rPr lang="zh-CN" altLang="en-US" sz="3200" b="1" dirty="0" smtClean="0">
                <a:solidFill>
                  <a:srgbClr val="CC00CC"/>
                </a:solidFill>
                <a:latin typeface="华文楷体" pitchFamily="2" charset="-122"/>
                <a:ea typeface="华文楷体" pitchFamily="2" charset="-122"/>
              </a:rPr>
              <a:t>：</a:t>
            </a:r>
            <a:r>
              <a:rPr lang="en-US" altLang="zh-CN" sz="3200" b="1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60%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45CA9-23C1-4E2C-B5C8-5594B31B05A5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34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1-5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重言式与蕴含式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2737"/>
                <a:ext cx="8229600" cy="4680520"/>
              </a:xfrm>
            </p:spPr>
            <p:txBody>
              <a:bodyPr>
                <a:normAutofit fontScale="92500"/>
              </a:bodyPr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性质</a:t>
                </a:r>
                <a:r>
                  <a:rPr lang="zh-CN" altLang="en-US" b="1" dirty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：</a:t>
                </a:r>
                <a:endParaRPr lang="en-US" altLang="zh-CN" b="1" dirty="0">
                  <a:solidFill>
                    <a:srgbClr val="0000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lvl="1"/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(1)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设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A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，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B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，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C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为合式公式，若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且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是重言式，则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是重言式。</a:t>
                </a:r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(2)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zh-CN" alt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，即</a:t>
                </a:r>
                <a:r>
                  <a:rPr lang="zh-CN" altLang="en-US" b="1" dirty="0">
                    <a:solidFill>
                      <a:srgbClr val="CC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蕴含关系是传递的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(3)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，且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，那么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)。</m:t>
                    </m:r>
                  </m:oMath>
                </a14:m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(4)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，且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，那么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证明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: (1)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永为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，所以当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时，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必永为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(2)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由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𝑪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为重言式，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)∧(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𝑪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为重言式。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由表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1-5.2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(11)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式，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)∧(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𝑪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故由性质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(1)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为重言式，即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2737"/>
                <a:ext cx="8229600" cy="4680520"/>
              </a:xfrm>
              <a:blipFill rotWithShape="0">
                <a:blip r:embed="rId2"/>
                <a:stretch>
                  <a:fillRect l="-815" t="-13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67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1-5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重言式与蕴含式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(3)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由假设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𝑪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为重言式。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设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，则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，故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𝑪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因此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𝑪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为</m:t>
                    </m:r>
                    <m:r>
                      <m:rPr>
                        <m:nor/>
                      </m:rPr>
                      <a:rPr lang="en-US" altLang="zh-C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T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若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𝑪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不论有怎样的真值，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𝑪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为</m:t>
                    </m:r>
                    <m:r>
                      <m:rPr>
                        <m:nor/>
                      </m:rPr>
                      <a:rPr lang="en-US" altLang="zh-C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T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(4)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𝑪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，故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(¬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)∧(¬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altLang="zh-CN" b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 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46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898525" y="1544638"/>
            <a:ext cx="7489825" cy="1384995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	</a:t>
            </a: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学习要点：</a:t>
            </a: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	理解并掌握重言式和蕴含式的概念，蕴含式的性质，并会证明命题为重言式。</a:t>
            </a:r>
            <a:endParaRPr kumimoji="1" lang="zh-CN" altLang="en-US" sz="2400" b="1" u="sng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pic>
        <p:nvPicPr>
          <p:cNvPr id="60419" name="Picture 3" descr="52design_com_kr_0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90805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0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61AB0D9-82E6-4E3E-9DDC-5AE59A461BF1}" type="slidenum">
              <a:rPr lang="en-US" altLang="zh-CN" smtClean="0">
                <a:solidFill>
                  <a:srgbClr val="045C75"/>
                </a:solidFill>
              </a:rPr>
              <a:pPr/>
              <a:t>62</a:t>
            </a:fld>
            <a:endParaRPr lang="en-US" altLang="zh-CN" smtClean="0">
              <a:solidFill>
                <a:srgbClr val="045C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10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1325563" y="1544638"/>
            <a:ext cx="7026275" cy="2308324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	</a:t>
            </a:r>
            <a:r>
              <a:rPr kumimoji="1" lang="zh-CN" altLang="en-US" sz="36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作业：</a:t>
            </a:r>
            <a:endParaRPr kumimoji="1" lang="en-US" altLang="zh-CN" sz="3600" b="1" dirty="0" smtClean="0">
              <a:solidFill>
                <a:srgbClr val="003300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3600" b="1" dirty="0" err="1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P23</a:t>
            </a:r>
            <a:r>
              <a:rPr kumimoji="1" lang="en-US" altLang="zh-CN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:  1-5</a:t>
            </a:r>
            <a:r>
              <a:rPr kumimoji="1" lang="zh-CN" altLang="en-US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习题</a:t>
            </a:r>
            <a:endParaRPr kumimoji="1" lang="en-US" altLang="zh-CN" sz="3600" b="1" dirty="0" smtClean="0">
              <a:solidFill>
                <a:srgbClr val="00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(1)a, </a:t>
            </a:r>
            <a:r>
              <a:rPr kumimoji="1" lang="en-US" altLang="zh-CN" sz="3600" b="1" dirty="0" err="1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b,c</a:t>
            </a:r>
            <a:endParaRPr kumimoji="1" lang="zh-CN" altLang="en-US" sz="3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pic>
        <p:nvPicPr>
          <p:cNvPr id="61443" name="Picture 3" descr="52design_com_kr_0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90805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4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14F8AE-9276-4131-A536-34B1A9980463}" type="slidenum">
              <a:rPr lang="en-US" altLang="zh-CN" smtClean="0">
                <a:solidFill>
                  <a:srgbClr val="045C75"/>
                </a:solidFill>
              </a:rPr>
              <a:pPr/>
              <a:t>63</a:t>
            </a:fld>
            <a:endParaRPr lang="en-US" altLang="zh-CN" smtClean="0">
              <a:solidFill>
                <a:srgbClr val="045C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35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1-6 </a:t>
            </a:r>
            <a:r>
              <a:rPr lang="zh-CN" altLang="en-US" dirty="0" smtClean="0"/>
              <a:t>其他联结词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340768"/>
                <a:ext cx="8229600" cy="1440160"/>
              </a:xfrm>
            </p:spPr>
            <p:txBody>
              <a:bodyPr/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1-6.1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设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是两个命题公式，复合命题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acc>
                      <m:accPr>
                        <m:chr m:val="̅"/>
                        <m:ctrlP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∨</m:t>
                        </m:r>
                      </m:e>
                    </m:acc>
                    <m:r>
                      <a:rPr lang="en-US" altLang="zh-CN" b="1" i="0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𝐐</m:t>
                    </m:r>
                  </m:oMath>
                </a14:m>
                <a:r>
                  <a:rPr lang="zh-CN" altLang="en-US" b="1" dirty="0" smtClean="0">
                    <a:solidFill>
                      <a:srgbClr val="CC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称作</a:t>
                </a:r>
                <a:r>
                  <a:rPr lang="en-US" altLang="zh-CN" b="1" dirty="0" smtClean="0">
                    <a:solidFill>
                      <a:srgbClr val="CC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b="1" dirty="0" smtClean="0">
                    <a:solidFill>
                      <a:srgbClr val="CC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:r>
                  <a:rPr lang="en-US" altLang="zh-CN" b="1" dirty="0" smtClean="0">
                    <a:solidFill>
                      <a:srgbClr val="CC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zh-CN" altLang="en-US" b="1" dirty="0" smtClean="0">
                    <a:solidFill>
                      <a:srgbClr val="CC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的不可兼析取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acc>
                      <m:accPr>
                        <m:chr m:val="̅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∨</m:t>
                        </m:r>
                      </m:e>
                    </m:acc>
                    <m:r>
                      <a:rPr lang="en-US" altLang="zh-CN" b="1" i="1">
                        <a:latin typeface="Cambria Math" panose="02040503050406030204" pitchFamily="18" charset="0"/>
                      </a:rPr>
                      <m:t>𝐐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的真值为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en-US" b="1" u="sng" dirty="0" smtClean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当且仅当</a:t>
                </a:r>
                <a:r>
                  <a:rPr lang="en-US" altLang="zh-CN" b="1" u="sng" dirty="0" smtClean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b="1" u="sng" dirty="0" smtClean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与</a:t>
                </a:r>
                <a:r>
                  <a:rPr lang="en-US" altLang="zh-CN" b="1" u="sng" dirty="0" smtClean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zh-CN" altLang="en-US" b="1" u="sng" dirty="0" smtClean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的真值不相同时为</a:t>
                </a:r>
                <a:r>
                  <a:rPr lang="en-US" altLang="zh-CN" b="1" u="sng" dirty="0" smtClean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zh-CN" altLang="en-US" b="1" u="sng" dirty="0" smtClean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，否则，</a:t>
                </a:r>
                <a14:m>
                  <m:oMath xmlns:m="http://schemas.openxmlformats.org/officeDocument/2006/math">
                    <m:r>
                      <a:rPr lang="en-US" altLang="zh-CN" b="1" i="1" u="sng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𝑷</m:t>
                    </m:r>
                    <m:acc>
                      <m:accPr>
                        <m:chr m:val="̅"/>
                        <m:ctrlPr>
                          <a:rPr lang="en-US" altLang="zh-CN" b="1" i="1" u="sng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u="sng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∨</m:t>
                        </m:r>
                      </m:e>
                    </m:acc>
                    <m:r>
                      <a:rPr lang="en-US" altLang="zh-CN" b="1" i="1" u="sng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𝐐</m:t>
                    </m:r>
                  </m:oMath>
                </a14:m>
                <a:r>
                  <a:rPr lang="zh-CN" altLang="en-US" b="1" u="sng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的真值</a:t>
                </a:r>
                <a:r>
                  <a:rPr lang="zh-CN" altLang="en-US" b="1" u="sng" dirty="0" smtClean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r>
                  <a:rPr lang="en-US" altLang="zh-CN" b="1" u="sng" dirty="0" smtClean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340768"/>
                <a:ext cx="8229600" cy="1440160"/>
              </a:xfrm>
              <a:blipFill rotWithShape="0">
                <a:blip r:embed="rId2"/>
                <a:stretch>
                  <a:fillRect l="-1037" t="-46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64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5724223"/>
                  </p:ext>
                </p:extLst>
              </p:nvPr>
            </p:nvGraphicFramePr>
            <p:xfrm>
              <a:off x="1547664" y="3140968"/>
              <a:ext cx="6085839" cy="20069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2861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2861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02861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013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∨</m:t>
                                    </m:r>
                                  </m:e>
                                </m:acc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  <m:t>𝐐</m:t>
                                </m:r>
                              </m:oMath>
                            </m:oMathPara>
                          </a14:m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013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013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013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013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5724223"/>
                  </p:ext>
                </p:extLst>
              </p:nvPr>
            </p:nvGraphicFramePr>
            <p:xfrm>
              <a:off x="1547664" y="3140968"/>
              <a:ext cx="6085839" cy="20069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28613"/>
                    <a:gridCol w="2028613"/>
                    <a:gridCol w="2028613"/>
                  </a:tblGrid>
                  <a:tr h="4013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0601" t="-7576" r="-1201" b="-425758"/>
                          </a:stretch>
                        </a:blipFill>
                      </a:tcPr>
                    </a:tc>
                  </a:tr>
                  <a:tr h="4013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013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013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013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1-6 </a:t>
            </a:r>
            <a:r>
              <a:rPr lang="zh-CN" altLang="en-US" dirty="0"/>
              <a:t>其他联结词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 smtClean="0"/>
                  <a:t>“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∨</m:t>
                        </m:r>
                      </m:e>
                    </m:acc>
                  </m:oMath>
                </a14:m>
                <a:r>
                  <a:rPr lang="en-US" altLang="zh-CN" b="1" dirty="0" smtClean="0"/>
                  <a:t>”</a:t>
                </a:r>
                <a:r>
                  <a:rPr lang="zh-CN" altLang="en-US" b="1" dirty="0" smtClean="0"/>
                  <a:t>具有如下性质：</a:t>
                </a:r>
                <a:endParaRPr lang="en-US" altLang="zh-CN" b="1" dirty="0" smtClean="0"/>
              </a:p>
              <a:p>
                <a:pPr marL="0" indent="0">
                  <a:buNone/>
                </a:pPr>
                <a:r>
                  <a:rPr lang="zh-CN" altLang="en-US" b="1" dirty="0" smtClean="0"/>
                  <a:t>   设</a:t>
                </a:r>
                <a:r>
                  <a:rPr lang="en-US" altLang="zh-CN" b="1" dirty="0" smtClean="0"/>
                  <a:t>P,Q,R</a:t>
                </a:r>
                <a:r>
                  <a:rPr lang="zh-CN" altLang="en-US" b="1" dirty="0" smtClean="0"/>
                  <a:t>为命题公式，则有：</a:t>
                </a:r>
                <a:endParaRPr lang="en-US" altLang="zh-CN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acc>
                      <m:accPr>
                        <m:chr m:val="̅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∨</m:t>
                        </m:r>
                      </m:e>
                    </m:acc>
                    <m:r>
                      <a:rPr lang="en-US" altLang="zh-CN" b="1" i="1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acc>
                      <m:accPr>
                        <m:chr m:val="̅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∨</m:t>
                        </m:r>
                      </m:e>
                    </m:acc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oMath>
                </a14:m>
                <a:endParaRPr lang="en-US" altLang="zh-CN" b="1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𝑷</m:t>
                        </m:r>
                        <m:acc>
                          <m:accPr>
                            <m:chr m:val="̅"/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∨</m:t>
                            </m:r>
                          </m:e>
                        </m:acc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acc>
                      <m:accPr>
                        <m:chr m:val="̅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∨</m:t>
                        </m:r>
                      </m:e>
                    </m:acc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acc>
                      <m:accPr>
                        <m:chr m:val="̅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∨</m:t>
                        </m:r>
                      </m:e>
                    </m:acc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𝑸</m:t>
                        </m:r>
                        <m:acc>
                          <m:accPr>
                            <m:chr m:val="̅"/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∨</m:t>
                            </m:r>
                          </m:e>
                        </m:acc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</m:d>
                  </m:oMath>
                </a14:m>
                <a:endParaRPr lang="en-US" altLang="zh-CN" b="1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𝑸</m:t>
                        </m:r>
                        <m:acc>
                          <m:accPr>
                            <m:chr m:val="̅"/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∨</m:t>
                            </m:r>
                          </m:e>
                        </m:acc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acc>
                      <m:accPr>
                        <m:chr m:val="̅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∨</m:t>
                        </m:r>
                      </m:e>
                    </m:acc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</m:d>
                  </m:oMath>
                </a14:m>
                <a:endParaRPr lang="en-US" altLang="zh-CN" b="1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acc>
                      <m:accPr>
                        <m:chr m:val="̅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∨</m:t>
                        </m:r>
                      </m:e>
                    </m:acc>
                    <m:r>
                      <a:rPr lang="en-US" altLang="zh-CN" b="1" i="1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∧¬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𝑸</m:t>
                        </m:r>
                      </m:e>
                    </m:d>
                  </m:oMath>
                </a14:m>
                <a:endParaRPr lang="en-US" altLang="zh-CN" b="1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acc>
                      <m:accPr>
                        <m:chr m:val="̅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∨</m:t>
                        </m:r>
                      </m:e>
                    </m:acc>
                    <m:r>
                      <a:rPr lang="en-US" altLang="zh-CN" b="1" i="1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⇔¬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⇄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𝑸</m:t>
                        </m:r>
                      </m:e>
                    </m:d>
                  </m:oMath>
                </a14:m>
                <a:endParaRPr lang="en-US" altLang="zh-CN" b="1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acc>
                      <m:accPr>
                        <m:chr m:val="̅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∨</m:t>
                        </m:r>
                      </m:e>
                    </m:acc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altLang="zh-CN" b="1" i="1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𝑭</m:t>
                    </m:r>
                    <m:acc>
                      <m:accPr>
                        <m:chr m:val="̅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∨</m:t>
                        </m:r>
                      </m:e>
                    </m:acc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altLang="zh-CN" b="1" i="1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𝑻</m:t>
                    </m:r>
                    <m:acc>
                      <m:accPr>
                        <m:chr m:val="̅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∨</m:t>
                        </m:r>
                      </m:e>
                    </m:acc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oMath>
                </a14:m>
                <a:endParaRPr lang="zh-CN" altLang="en-US" b="1" i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679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1-6 </a:t>
            </a:r>
            <a:r>
              <a:rPr lang="zh-CN" altLang="en-US" dirty="0"/>
              <a:t>其他联结词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定理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1-6.1 </a:t>
                </a:r>
                <a:r>
                  <a:rPr lang="zh-CN" altLang="en-US" b="1" dirty="0" smtClean="0"/>
                  <a:t>设</a:t>
                </a:r>
                <a:r>
                  <a:rPr lang="en-US" altLang="zh-CN" b="1" dirty="0" smtClean="0"/>
                  <a:t>P,Q,R</a:t>
                </a:r>
                <a:r>
                  <a:rPr lang="zh-CN" altLang="en-US" b="1" dirty="0" smtClean="0"/>
                  <a:t>为命题公式。如果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acc>
                      <m:accPr>
                        <m:chr m:val="̅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∨</m:t>
                        </m:r>
                      </m:e>
                    </m:acc>
                    <m:r>
                      <a:rPr lang="en-US" altLang="zh-CN" b="1" i="1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，则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acc>
                      <m:accPr>
                        <m:chr m:val="̅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∨</m:t>
                        </m:r>
                      </m:e>
                    </m:acc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1" dirty="0" smtClean="0"/>
                  <a:t>，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𝑸</m:t>
                    </m:r>
                    <m:acc>
                      <m:accPr>
                        <m:chr m:val="̅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∨</m:t>
                        </m:r>
                      </m:e>
                    </m:acc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zh-CN" altLang="en-US" b="1" dirty="0" smtClean="0"/>
                  <a:t>，且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acc>
                      <m:accPr>
                        <m:chr m:val="̅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∨</m:t>
                        </m:r>
                      </m:e>
                    </m:acc>
                    <m:r>
                      <a:rPr lang="en-US" altLang="zh-CN" b="1" i="1">
                        <a:latin typeface="Cambria Math" panose="02040503050406030204" pitchFamily="18" charset="0"/>
                      </a:rPr>
                      <m:t>𝑸</m:t>
                    </m:r>
                    <m:acc>
                      <m:accPr>
                        <m:chr m:val="̅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∨</m:t>
                        </m:r>
                      </m:e>
                    </m:acc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为一矛盾式。</a:t>
                </a:r>
                <a:endParaRPr lang="en-US" altLang="zh-CN" b="1" dirty="0" smtClean="0"/>
              </a:p>
              <a:p>
                <a:pPr marL="0" indent="0">
                  <a:buNone/>
                </a:pPr>
                <a:endParaRPr lang="en-US" altLang="zh-CN" b="1" dirty="0" smtClean="0"/>
              </a:p>
              <a:p>
                <a:pPr marL="0" indent="0">
                  <a:buNone/>
                </a:pPr>
                <a:r>
                  <a:rPr lang="en-US" altLang="zh-CN" b="1" dirty="0"/>
                  <a:t> </a:t>
                </a:r>
                <a:r>
                  <a:rPr lang="en-US" altLang="zh-CN" b="1" dirty="0" smtClean="0"/>
                  <a:t> </a:t>
                </a:r>
                <a:r>
                  <a:rPr lang="zh-CN" altLang="en-US" b="1" dirty="0" smtClean="0"/>
                  <a:t>证明：如果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acc>
                      <m:accPr>
                        <m:chr m:val="̅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∨</m:t>
                        </m:r>
                      </m:e>
                    </m:acc>
                    <m:r>
                      <a:rPr lang="en-US" altLang="zh-CN" b="1" i="1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，则</a:t>
                </a:r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𝑷</m:t>
                      </m:r>
                      <m:acc>
                        <m:accPr>
                          <m:chr m:val="̅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</m:e>
                      </m:acc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𝑷</m:t>
                      </m:r>
                      <m:acc>
                        <m:accPr>
                          <m:chr m:val="̅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</m:e>
                      </m:acc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𝑷</m:t>
                      </m:r>
                      <m:acc>
                        <m:accPr>
                          <m:chr m:val="̅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</m:e>
                      </m:acc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</m:t>
                      </m:r>
                      <m:acc>
                        <m:accPr>
                          <m:chr m:val="̅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</m:e>
                      </m:acc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𝑸</m:t>
                      </m:r>
                      <m:acc>
                        <m:accPr>
                          <m:chr m:val="̅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</m:e>
                      </m:acc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𝑸</m:t>
                      </m:r>
                      <m:acc>
                        <m:accPr>
                          <m:chr m:val="̅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</m:e>
                      </m:acc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𝑷</m:t>
                      </m:r>
                      <m:acc>
                        <m:accPr>
                          <m:chr m:val="̅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</m:e>
                      </m:acc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</m:t>
                      </m:r>
                      <m:acc>
                        <m:accPr>
                          <m:chr m:val="̅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</m:e>
                      </m:acc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zh-CN" altLang="en-US" b="1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𝑷</m:t>
                      </m:r>
                      <m:acc>
                        <m:accPr>
                          <m:chr m:val="̅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</m:e>
                      </m:acc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𝑸</m:t>
                      </m:r>
                      <m:acc>
                        <m:accPr>
                          <m:chr m:val="̅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</m:e>
                      </m:acc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𝑹</m:t>
                      </m:r>
                      <m:acc>
                        <m:accPr>
                          <m:chr m:val="̅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</m:e>
                      </m:acc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29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1-6 </a:t>
            </a:r>
            <a:r>
              <a:rPr lang="zh-CN" altLang="en-US" dirty="0"/>
              <a:t>其他联结词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340768"/>
                <a:ext cx="8229600" cy="1656184"/>
              </a:xfrm>
            </p:spPr>
            <p:txBody>
              <a:bodyPr/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1-6.2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设</a:t>
                </a:r>
                <a:r>
                  <a:rPr lang="en-US" altLang="zh-CN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:r>
                  <a:rPr lang="en-US" altLang="zh-CN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是两个命题公式，复合命题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groupChr>
                      <m:groupChrPr>
                        <m:chr m:val="→"/>
                        <m:vertJc m:val="bot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groupChr>
                    <m:r>
                      <a:rPr lang="en-US" altLang="zh-CN" b="1" i="1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称作命题</a:t>
                </a:r>
                <a:r>
                  <a:rPr lang="en-US" altLang="zh-CN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:r>
                  <a:rPr lang="en-US" altLang="zh-CN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zh-CN" altLang="en-US" b="1" dirty="0" smtClean="0">
                    <a:solidFill>
                      <a:srgbClr val="CC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条件否定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groupChr>
                      <m:groupChrPr>
                        <m:chr m:val="→"/>
                        <m:vertJc m:val="bot"/>
                        <m:ctrlPr>
                          <a:rPr lang="en-US" altLang="zh-CN" b="1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b="1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groupChr>
                    <m:r>
                      <a:rPr lang="en-US" altLang="zh-CN" b="1" i="1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1" dirty="0" smtClean="0">
                    <a:solidFill>
                      <a:srgbClr val="CC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的真值为</a:t>
                </a:r>
                <a:r>
                  <a:rPr lang="en-US" altLang="zh-CN" b="1" i="1" dirty="0" smtClean="0">
                    <a:solidFill>
                      <a:srgbClr val="CC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en-US" b="1" dirty="0" smtClean="0">
                    <a:solidFill>
                      <a:srgbClr val="CC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当且仅当</a:t>
                </a:r>
                <a:r>
                  <a:rPr lang="en-US" altLang="zh-CN" b="1" i="1" dirty="0" smtClean="0">
                    <a:solidFill>
                      <a:srgbClr val="CC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b="1" dirty="0" smtClean="0">
                    <a:solidFill>
                      <a:srgbClr val="CC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的真值为</a:t>
                </a:r>
                <a:r>
                  <a:rPr lang="en-US" altLang="zh-CN" b="1" i="1" dirty="0" smtClean="0">
                    <a:solidFill>
                      <a:srgbClr val="CC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zh-CN" altLang="en-US" b="1" dirty="0" smtClean="0">
                    <a:solidFill>
                      <a:srgbClr val="CC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b="1" i="1" dirty="0" smtClean="0">
                    <a:solidFill>
                      <a:srgbClr val="CC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zh-CN" altLang="en-US" b="1" dirty="0" smtClean="0">
                    <a:solidFill>
                      <a:srgbClr val="CC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的真值为</a:t>
                </a:r>
                <a:r>
                  <a:rPr lang="en-US" altLang="zh-CN" b="1" i="1" dirty="0" smtClean="0">
                    <a:solidFill>
                      <a:srgbClr val="CC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，否则，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groupChr>
                      <m:groupChrPr>
                        <m:chr m:val="→"/>
                        <m:vertJc m:val="bot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groupChr>
                    <m:r>
                      <a:rPr lang="en-US" altLang="zh-CN" b="1" i="1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的真值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r>
                  <a:rPr lang="en-US" altLang="zh-CN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340768"/>
                <a:ext cx="8229600" cy="1656184"/>
              </a:xfrm>
              <a:blipFill rotWithShape="0">
                <a:blip r:embed="rId2"/>
                <a:stretch>
                  <a:fillRect l="-1037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67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5323545"/>
                  </p:ext>
                </p:extLst>
              </p:nvPr>
            </p:nvGraphicFramePr>
            <p:xfrm>
              <a:off x="1547664" y="3140968"/>
              <a:ext cx="6085839" cy="20815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2861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2861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02861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013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groupChr>
                                  <m:groupChrPr>
                                    <m:chr m:val="→"/>
                                    <m:vertJc m:val="bot"/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groupChrPr>
                                  <m:e>
                                    <m:r>
                                      <m:rPr>
                                        <m:brk m:alnAt="2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groupCh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013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013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013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013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5323545"/>
                  </p:ext>
                </p:extLst>
              </p:nvPr>
            </p:nvGraphicFramePr>
            <p:xfrm>
              <a:off x="1547664" y="3140968"/>
              <a:ext cx="6085839" cy="20815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28613"/>
                    <a:gridCol w="2028613"/>
                    <a:gridCol w="2028613"/>
                  </a:tblGrid>
                  <a:tr h="4759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</a:t>
                          </a:r>
                          <a:endParaRPr lang="zh-CN" altLang="en-US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0601" t="-6410" r="-1201" b="-360256"/>
                          </a:stretch>
                        </a:blipFill>
                      </a:tcPr>
                    </a:tc>
                  </a:tr>
                  <a:tr h="4013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013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013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013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275856" y="5515901"/>
                <a:ext cx="2893997" cy="556819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groupCh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5515901"/>
                <a:ext cx="2893997" cy="55681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524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1-6 </a:t>
            </a:r>
            <a:r>
              <a:rPr lang="zh-CN" altLang="en-US" dirty="0"/>
              <a:t>其他联结词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1-6.3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设</a:t>
                </a:r>
                <a:r>
                  <a:rPr lang="en-US" altLang="zh-CN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:r>
                  <a:rPr lang="en-US" altLang="zh-CN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是两个命题公式，复合命题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称作</a:t>
                </a:r>
                <a:r>
                  <a:rPr lang="en-US" altLang="zh-CN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:r>
                  <a:rPr lang="en-US" altLang="zh-CN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的“与非”。当且仅当</a:t>
                </a:r>
                <a:r>
                  <a:rPr lang="en-US" altLang="zh-CN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:r>
                  <a:rPr lang="en-US" altLang="zh-CN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的真值都是</a:t>
                </a:r>
                <a:r>
                  <a:rPr lang="en-US" altLang="zh-CN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r>
                  <a:rPr lang="en-US" altLang="zh-CN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，否则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的真值都是</a:t>
                </a:r>
                <a:r>
                  <a:rPr lang="en-US" altLang="zh-CN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455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68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7193100"/>
                  </p:ext>
                </p:extLst>
              </p:nvPr>
            </p:nvGraphicFramePr>
            <p:xfrm>
              <a:off x="1547664" y="3140968"/>
              <a:ext cx="6085839" cy="20069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2861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2861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02861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013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↑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013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013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013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013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7193100"/>
                  </p:ext>
                </p:extLst>
              </p:nvPr>
            </p:nvGraphicFramePr>
            <p:xfrm>
              <a:off x="1547664" y="3140968"/>
              <a:ext cx="6085839" cy="20069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28613"/>
                    <a:gridCol w="2028613"/>
                    <a:gridCol w="2028613"/>
                  </a:tblGrid>
                  <a:tr h="4013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0601" t="-7576" r="-1201" b="-425758"/>
                          </a:stretch>
                        </a:blipFill>
                      </a:tcPr>
                    </a:tc>
                  </a:tr>
                  <a:tr h="4013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013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013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013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732549" y="5589240"/>
                <a:ext cx="3072701" cy="52322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2549" y="5589240"/>
                <a:ext cx="3072701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988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1-6 </a:t>
            </a:r>
            <a:r>
              <a:rPr lang="zh-CN" altLang="en-US" dirty="0"/>
              <a:t>其他联结词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340768"/>
                <a:ext cx="7920880" cy="4608512"/>
              </a:xfrm>
            </p:spPr>
            <p:txBody>
              <a:bodyPr/>
              <a:lstStyle/>
              <a:p>
                <a:r>
                  <a:rPr lang="en-US" altLang="zh-CN" b="1" dirty="0" smtClean="0"/>
                  <a:t>“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altLang="zh-CN" b="1" dirty="0" smtClean="0"/>
                  <a:t>”</a:t>
                </a:r>
                <a:r>
                  <a:rPr lang="zh-CN" altLang="en-US" b="1" dirty="0" smtClean="0"/>
                  <a:t>有如下性质：</a:t>
                </a:r>
                <a:endParaRPr lang="en-US" altLang="zh-CN" b="1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⇔¬(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)⇔¬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oMath>
                </a14:m>
                <a:endParaRPr lang="zh-CN" alt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)↑(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)⇔¬(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)⇔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</m:oMath>
                </a14:m>
                <a:endParaRPr lang="en-US" altLang="zh-CN" b="1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)↑(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)⇔¬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zh-CN" altLang="en-US" b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⇔¬(¬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)⇔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</m:oMath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340768"/>
                <a:ext cx="7920880" cy="4608512"/>
              </a:xfrm>
              <a:blipFill rotWithShape="0">
                <a:blip r:embed="rId2"/>
                <a:stretch>
                  <a:fillRect l="-1078" t="-1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14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2771800" y="836712"/>
            <a:ext cx="3536950" cy="7239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</a:rPr>
              <a:t>课堂教材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880" y="2060848"/>
            <a:ext cx="3240360" cy="408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96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1-6 </a:t>
            </a:r>
            <a:r>
              <a:rPr lang="zh-CN" altLang="en-US" dirty="0"/>
              <a:t>其他联结词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1-6.4 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设</a:t>
                </a:r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是两个命题公式，复合命题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称作</a:t>
                </a:r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“或非”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。当且仅当</a:t>
                </a:r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的真值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都是</a:t>
                </a:r>
                <a:r>
                  <a:rPr lang="en-US" altLang="zh-CN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r>
                  <a:rPr lang="en-US" altLang="zh-CN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否则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的真值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都是</a:t>
                </a:r>
                <a:r>
                  <a:rPr lang="en-US" altLang="zh-CN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70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7993816"/>
                  </p:ext>
                </p:extLst>
              </p:nvPr>
            </p:nvGraphicFramePr>
            <p:xfrm>
              <a:off x="1547664" y="3140968"/>
              <a:ext cx="6085839" cy="20069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2861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2861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02861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013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↓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013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013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013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013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7993816"/>
                  </p:ext>
                </p:extLst>
              </p:nvPr>
            </p:nvGraphicFramePr>
            <p:xfrm>
              <a:off x="1547664" y="3140968"/>
              <a:ext cx="6085839" cy="20069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28613"/>
                    <a:gridCol w="2028613"/>
                    <a:gridCol w="2028613"/>
                  </a:tblGrid>
                  <a:tr h="4013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0601" t="-7576" r="-1201" b="-425758"/>
                          </a:stretch>
                        </a:blipFill>
                      </a:tcPr>
                    </a:tc>
                  </a:tr>
                  <a:tr h="4013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013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013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013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0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203848" y="5560947"/>
                <a:ext cx="3072701" cy="52322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5560947"/>
                <a:ext cx="3072701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243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1-6 </a:t>
            </a:r>
            <a:r>
              <a:rPr lang="zh-CN" altLang="en-US" dirty="0"/>
              <a:t>其他联结词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340768"/>
                <a:ext cx="7920880" cy="4608512"/>
              </a:xfrm>
            </p:spPr>
            <p:txBody>
              <a:bodyPr/>
              <a:lstStyle/>
              <a:p>
                <a:r>
                  <a:rPr lang="en-US" altLang="zh-CN" b="1" dirty="0"/>
                  <a:t>“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altLang="zh-CN" b="1" dirty="0"/>
                  <a:t>”</a:t>
                </a:r>
                <a:r>
                  <a:rPr lang="zh-CN" altLang="en-US" b="1" dirty="0"/>
                  <a:t>有如下性质：</a:t>
                </a:r>
                <a:endParaRPr lang="en-US" altLang="zh-CN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⇔¬(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)⇔¬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oMath>
                </a14:m>
                <a:endParaRPr lang="zh-CN" alt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)↓(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)⇔¬(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)⇔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</m:oMath>
                </a14:m>
                <a:endParaRPr lang="en-US" altLang="zh-CN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)↓(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)⇔¬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⇔¬(¬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)⇔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</m:oMath>
                </a14:m>
                <a:endParaRPr lang="en-US" altLang="zh-CN" b="1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340768"/>
                <a:ext cx="7920880" cy="4608512"/>
              </a:xfrm>
              <a:blipFill rotWithShape="0">
                <a:blip r:embed="rId2"/>
                <a:stretch>
                  <a:fillRect l="-1078" t="-1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57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1-6 </a:t>
            </a:r>
            <a:r>
              <a:rPr lang="zh-CN" altLang="en-US" dirty="0"/>
              <a:t>其他联结词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/>
                  <a:t>最小联结词组</a:t>
                </a:r>
                <a:endParaRPr lang="en-US" altLang="zh-CN" b="1" dirty="0" smtClean="0"/>
              </a:p>
              <a:p>
                <a:pPr lvl="1"/>
                <a:r>
                  <a:rPr lang="zh-CN" altLang="en-US" b="1" dirty="0" smtClean="0"/>
                  <a:t>由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⇄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)∧(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/>
                  <a:t>，故可把包含“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⇄</m:t>
                    </m:r>
                  </m:oMath>
                </a14:m>
                <a:r>
                  <a:rPr lang="zh-CN" altLang="en-US" b="1" dirty="0" smtClean="0"/>
                  <a:t>”的公式等价变换为包含“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zh-CN" altLang="en-US" b="1" dirty="0" smtClean="0"/>
                  <a:t>”和“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b="1" dirty="0" smtClean="0"/>
                  <a:t>”的公式；</a:t>
                </a:r>
                <a:endParaRPr lang="en-US" altLang="zh-CN" b="1" dirty="0" smtClean="0"/>
              </a:p>
              <a:p>
                <a:pPr lvl="1"/>
                <a:r>
                  <a:rPr lang="zh-CN" altLang="en-US" b="1" dirty="0" smtClean="0"/>
                  <a:t>由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zh-CN" altLang="en-US" b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1" i="1" dirty="0" smtClean="0"/>
                  <a:t>，</a:t>
                </a:r>
                <a:r>
                  <a:rPr lang="zh-CN" altLang="en-US" b="1" dirty="0" smtClean="0"/>
                  <a:t>说明包含“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b="1" dirty="0" smtClean="0"/>
                  <a:t>”的公式可以变换为包含“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</m:oMath>
                </a14:m>
                <a:r>
                  <a:rPr lang="zh-CN" altLang="en-US" b="1" dirty="0" smtClean="0"/>
                  <a:t>”和“</a:t>
                </a:r>
                <a14:m>
                  <m:oMath xmlns:m="http://schemas.openxmlformats.org/officeDocument/2006/math">
                    <m:r>
                      <a:rPr lang="zh-CN" altLang="en-US" b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zh-CN" altLang="en-US" b="1" dirty="0" smtClean="0"/>
                  <a:t>”的公式；</a:t>
                </a:r>
                <a:endParaRPr lang="en-US" altLang="zh-CN" b="1" dirty="0" smtClean="0"/>
              </a:p>
              <a:p>
                <a:pPr lvl="1"/>
                <a:r>
                  <a:rPr lang="zh-CN" altLang="en-US" b="1" dirty="0" smtClean="0"/>
                  <a:t>由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⇔¬(¬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zh-CN" altLang="en-US" b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zh-CN" altLang="en-US" b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¬(¬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/>
                  <a:t>，说明“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zh-CN" altLang="en-US" b="1" dirty="0" smtClean="0"/>
                  <a:t>”和“</a:t>
                </a:r>
                <a14:m>
                  <m:oMath xmlns:m="http://schemas.openxmlformats.org/officeDocument/2006/math">
                    <m:r>
                      <a:rPr lang="zh-CN" altLang="en-US" b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zh-CN" altLang="en-US" b="1" dirty="0" smtClean="0"/>
                  <a:t>”可以互相代换。</a:t>
                </a:r>
                <a:endParaRPr lang="en-US" altLang="zh-CN" b="1" dirty="0" smtClean="0"/>
              </a:p>
              <a:p>
                <a:pPr marL="457200" lvl="1" indent="0">
                  <a:buNone/>
                </a:pPr>
                <a:r>
                  <a:rPr lang="zh-CN" altLang="en-US" b="1" dirty="0" smtClean="0"/>
                  <a:t>故由“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</m:oMath>
                </a14:m>
                <a:r>
                  <a:rPr lang="zh-CN" altLang="en-US" b="1" dirty="0" smtClean="0"/>
                  <a:t>”，“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zh-CN" altLang="en-US" b="1" dirty="0" smtClean="0"/>
                  <a:t>”，“</a:t>
                </a:r>
                <a14:m>
                  <m:oMath xmlns:m="http://schemas.openxmlformats.org/officeDocument/2006/math">
                    <m:r>
                      <a:rPr lang="zh-CN" altLang="en-US" b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zh-CN" altLang="en-US" b="1" dirty="0" smtClean="0"/>
                  <a:t>”，“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b="1" dirty="0" smtClean="0"/>
                  <a:t>”，“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⇄</m:t>
                    </m:r>
                  </m:oMath>
                </a14:m>
                <a:r>
                  <a:rPr lang="zh-CN" altLang="en-US" b="1" dirty="0" smtClean="0"/>
                  <a:t>”这五个联结词组成的命题公式，必可由</a:t>
                </a:r>
                <a:r>
                  <a:rPr lang="en-US" altLang="zh-CN" b="1" dirty="0" smtClean="0"/>
                  <a:t>{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</m:oMath>
                </a14:m>
                <a:r>
                  <a:rPr lang="zh-CN" altLang="en-US" b="1" dirty="0" smtClean="0"/>
                  <a:t>，</a:t>
                </a:r>
                <a14:m>
                  <m:oMath xmlns:m="http://schemas.openxmlformats.org/officeDocument/2006/math">
                    <m:r>
                      <a:rPr lang="zh-CN" altLang="en-US" b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en-US" altLang="zh-CN" b="1" dirty="0" smtClean="0"/>
                  <a:t>}</a:t>
                </a:r>
                <a:r>
                  <a:rPr lang="zh-CN" altLang="en-US" b="1" dirty="0" smtClean="0"/>
                  <a:t>或</a:t>
                </a:r>
                <a:r>
                  <a:rPr lang="en-US" altLang="zh-CN" b="1" dirty="0" smtClean="0"/>
                  <a:t>{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</m:oMath>
                </a14:m>
                <a:r>
                  <a:rPr lang="zh-CN" altLang="en-US" b="1" dirty="0" smtClean="0"/>
                  <a:t>，</a:t>
                </a:r>
                <a:r>
                  <a:rPr lang="en-US" altLang="zh-CN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altLang="zh-CN" b="1" dirty="0" smtClean="0"/>
                  <a:t>}</a:t>
                </a:r>
                <a:r>
                  <a:rPr lang="zh-CN" altLang="en-US" b="1" dirty="0" smtClean="0"/>
                  <a:t>组成的命题公式所替代。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058" r="-2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19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1-6 </a:t>
            </a:r>
            <a:r>
              <a:rPr lang="zh-CN" altLang="en-US" dirty="0"/>
              <a:t>其他联结词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124744"/>
                <a:ext cx="8229600" cy="5231606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acc>
                      <m:accPr>
                        <m:chr m:val="̅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∨</m:t>
                        </m:r>
                      </m:e>
                    </m:acc>
                    <m:r>
                      <a:rPr lang="en-US" altLang="zh-CN" b="1" i="1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⇔¬(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⇄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1" dirty="0"/>
              </a:p>
              <a:p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groupChr>
                      <m:groupChrPr>
                        <m:chr m:val="→"/>
                        <m:vertJc m:val="bot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groupChr>
                    <m:r>
                      <a:rPr lang="en-US" altLang="zh-CN" b="1" i="1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⇔¬(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1" dirty="0" smtClean="0"/>
              </a:p>
              <a:p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⇔¬(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1" dirty="0" smtClean="0"/>
              </a:p>
              <a:p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⇔¬(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1" dirty="0" smtClean="0"/>
              </a:p>
              <a:p>
                <a:pPr marL="0" indent="0">
                  <a:buNone/>
                </a:pPr>
                <a:r>
                  <a:rPr lang="zh-CN" altLang="en-US" b="1" dirty="0" smtClean="0"/>
                  <a:t>故任意命题公式都可由</a:t>
                </a:r>
                <a:r>
                  <a:rPr lang="en-US" altLang="zh-CN" b="1" dirty="0"/>
                  <a:t>{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</m:oMath>
                </a14:m>
                <a:r>
                  <a:rPr lang="zh-CN" altLang="en-US" b="1" dirty="0"/>
                  <a:t>，</a:t>
                </a:r>
                <a14:m>
                  <m:oMath xmlns:m="http://schemas.openxmlformats.org/officeDocument/2006/math">
                    <m:r>
                      <a:rPr lang="zh-CN" altLang="en-US" b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en-US" altLang="zh-CN" b="1" dirty="0"/>
                  <a:t>}</a:t>
                </a:r>
                <a:r>
                  <a:rPr lang="zh-CN" altLang="en-US" b="1" dirty="0"/>
                  <a:t>或</a:t>
                </a:r>
                <a:r>
                  <a:rPr lang="en-US" altLang="zh-CN" b="1" dirty="0"/>
                  <a:t>{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</m:oMath>
                </a14:m>
                <a:r>
                  <a:rPr lang="zh-CN" altLang="en-US" b="1" dirty="0"/>
                  <a:t>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altLang="zh-CN" b="1" dirty="0"/>
                  <a:t>}</a:t>
                </a:r>
                <a:r>
                  <a:rPr lang="zh-CN" altLang="en-US" b="1" dirty="0"/>
                  <a:t>组成的命题公式所替代</a:t>
                </a:r>
                <a:r>
                  <a:rPr lang="zh-CN" altLang="en-US" b="1" dirty="0" smtClean="0"/>
                  <a:t>。但是由于“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</m:oMath>
                </a14:m>
                <a:r>
                  <a:rPr lang="zh-CN" altLang="en-US" b="1" dirty="0" smtClean="0"/>
                  <a:t>”，“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zh-CN" altLang="en-US" b="1" dirty="0" smtClean="0"/>
                  <a:t>”和“</a:t>
                </a:r>
                <a14:m>
                  <m:oMath xmlns:m="http://schemas.openxmlformats.org/officeDocument/2006/math">
                    <m:r>
                      <a:rPr lang="zh-CN" altLang="en-US" b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zh-CN" altLang="en-US" b="1" dirty="0" smtClean="0"/>
                  <a:t>”可分别用“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zh-CN" altLang="en-US" b="1" dirty="0" smtClean="0"/>
                  <a:t>”或“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zh-CN" altLang="en-US" b="1" dirty="0" smtClean="0"/>
                  <a:t>”所替代，故最小联结词组亦可为</a:t>
                </a:r>
                <a:r>
                  <a:rPr lang="en-US" altLang="zh-CN" b="1" dirty="0" smtClean="0"/>
                  <a:t>{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altLang="zh-CN" b="1" dirty="0" smtClean="0"/>
                  <a:t>}</a:t>
                </a:r>
                <a:r>
                  <a:rPr lang="zh-CN" altLang="en-US" b="1" dirty="0" smtClean="0"/>
                  <a:t>或</a:t>
                </a:r>
                <a:r>
                  <a:rPr lang="en-US" altLang="zh-CN" b="1" dirty="0" smtClean="0"/>
                  <a:t>{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altLang="zh-CN" b="1" dirty="0" smtClean="0"/>
                  <a:t>}</a:t>
                </a:r>
                <a:r>
                  <a:rPr lang="zh-CN" altLang="en-US" b="1" dirty="0" smtClean="0"/>
                  <a:t>。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124744"/>
                <a:ext cx="8229600" cy="5231606"/>
              </a:xfrm>
              <a:blipFill rotWithShape="0">
                <a:blip r:embed="rId2"/>
                <a:stretch>
                  <a:fillRect l="-1185" t="-350" r="-4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39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0418" name="Text Box 2"/>
              <p:cNvSpPr txBox="1">
                <a:spLocks noChangeArrowheads="1"/>
              </p:cNvSpPr>
              <p:nvPr/>
            </p:nvSpPr>
            <p:spPr bwMode="auto">
              <a:xfrm>
                <a:off x="899592" y="1556792"/>
                <a:ext cx="7489825" cy="3142142"/>
              </a:xfrm>
              <a:prstGeom prst="rect">
                <a:avLst/>
              </a:prstGeom>
              <a:noFill/>
              <a:ln w="28575" algn="ctr">
                <a:solidFill>
                  <a:schemeClr val="hlink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SzPct val="85000"/>
                  <a:defRPr/>
                </a:pPr>
                <a:r>
                  <a:rPr kumimoji="1" lang="en-US" altLang="zh-CN" sz="2400" b="1" dirty="0" smtClean="0">
                    <a:solidFill>
                      <a:srgbClr val="003300"/>
                    </a:solidFill>
                    <a:latin typeface="Times New Roman" panose="02020603050405020304" pitchFamily="18" charset="0"/>
                    <a:ea typeface="华文细黑" panose="02010600040101010101" pitchFamily="2" charset="-122"/>
                  </a:rPr>
                  <a:t>	</a:t>
                </a:r>
                <a:r>
                  <a:rPr kumimoji="1" lang="zh-CN" altLang="en-US" sz="2400" b="1" dirty="0" smtClean="0">
                    <a:solidFill>
                      <a:srgbClr val="003300"/>
                    </a:solidFill>
                    <a:latin typeface="Times New Roman" panose="02020603050405020304" pitchFamily="18" charset="0"/>
                    <a:ea typeface="华文细黑" panose="02010600040101010101" pitchFamily="2" charset="-122"/>
                  </a:rPr>
                  <a:t>学习要点：</a:t>
                </a:r>
                <a:endParaRPr kumimoji="1" lang="en-US" altLang="zh-CN" sz="2400" b="1" dirty="0" smtClean="0">
                  <a:solidFill>
                    <a:srgbClr val="003300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endParaRPr>
              </a:p>
              <a:p>
                <a:pPr>
                  <a:spcBef>
                    <a:spcPct val="50000"/>
                  </a:spcBef>
                  <a:buSzPct val="85000"/>
                  <a:defRPr/>
                </a:pPr>
                <a:r>
                  <a:rPr kumimoji="1" lang="en-US" altLang="zh-CN" sz="2400" b="1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华文细黑" panose="02010600040101010101" pitchFamily="2" charset="-122"/>
                  </a:rPr>
                  <a:t> </a:t>
                </a:r>
                <a:r>
                  <a:rPr kumimoji="1" lang="en-US" altLang="zh-CN" sz="2400" b="1" dirty="0" smtClean="0">
                    <a:solidFill>
                      <a:srgbClr val="003300"/>
                    </a:solidFill>
                    <a:latin typeface="Times New Roman" panose="02020603050405020304" pitchFamily="18" charset="0"/>
                    <a:ea typeface="华文细黑" panose="02010600040101010101" pitchFamily="2" charset="-122"/>
                  </a:rPr>
                  <a:t>           </a:t>
                </a:r>
                <a:r>
                  <a:rPr kumimoji="1" lang="zh-CN" altLang="en-US" sz="2400" b="1" dirty="0" smtClean="0">
                    <a:solidFill>
                      <a:srgbClr val="003300"/>
                    </a:solidFill>
                    <a:latin typeface="Times New Roman" panose="02020603050405020304" pitchFamily="18" charset="0"/>
                    <a:ea typeface="华文细黑" panose="02010600040101010101" pitchFamily="2" charset="-122"/>
                  </a:rPr>
                  <a:t>理解并掌握其他联结词，最小联结词组</a:t>
                </a:r>
                <a:endParaRPr kumimoji="1" lang="en-US" altLang="zh-CN" sz="2400" b="1" dirty="0" smtClean="0">
                  <a:solidFill>
                    <a:srgbClr val="003300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endParaRPr>
              </a:p>
              <a:p>
                <a:pPr>
                  <a:spcBef>
                    <a:spcPct val="50000"/>
                  </a:spcBef>
                  <a:buSzPct val="85000"/>
                  <a:defRPr/>
                </a:pPr>
                <a:endParaRPr kumimoji="1" lang="zh-CN" altLang="en-US" sz="2400" b="1" dirty="0" smtClean="0">
                  <a:solidFill>
                    <a:srgbClr val="003300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endParaRPr>
              </a:p>
              <a:p>
                <a:r>
                  <a:rPr kumimoji="1" lang="zh-CN" altLang="en-US" sz="2400" b="1" dirty="0" smtClean="0">
                    <a:solidFill>
                      <a:srgbClr val="003300"/>
                    </a:solidFill>
                    <a:latin typeface="Times New Roman" panose="02020603050405020304" pitchFamily="18" charset="0"/>
                    <a:ea typeface="华文细黑" panose="02010600040101010101" pitchFamily="2" charset="-122"/>
                  </a:rPr>
                  <a:t>	     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𝑷</m:t>
                        </m:r>
                        <m:acc>
                          <m:accPr>
                            <m:chr m:val="̅"/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∨</m:t>
                            </m:r>
                          </m:e>
                        </m:acc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⇔¬</m:t>
                    </m:r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⇄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𝑸</m:t>
                        </m:r>
                      </m:e>
                    </m:d>
                  </m:oMath>
                </a14:m>
                <a:endParaRPr lang="en-US" altLang="zh-CN" sz="2400" b="1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𝑷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groupCh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⇔¬(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⇔¬(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⇔¬(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b="1" dirty="0"/>
              </a:p>
            </p:txBody>
          </p:sp>
        </mc:Choice>
        <mc:Fallback xmlns="">
          <p:sp>
            <p:nvSpPr>
              <p:cNvPr id="60418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99592" y="1556792"/>
                <a:ext cx="7489825" cy="3142142"/>
              </a:xfrm>
              <a:prstGeom prst="rect">
                <a:avLst/>
              </a:prstGeom>
              <a:blipFill rotWithShape="0">
                <a:blip r:embed="rId2"/>
                <a:stretch>
                  <a:fillRect t="-1344" b="-1344"/>
                </a:stretch>
              </a:blipFill>
              <a:ln w="28575" algn="ctr">
                <a:solidFill>
                  <a:schemeClr val="hlink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419" name="Picture 3" descr="52design_com_kr_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90805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0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61AB0D9-82E6-4E3E-9DDC-5AE59A461BF1}" type="slidenum">
              <a:rPr lang="en-US" altLang="zh-CN" smtClean="0">
                <a:solidFill>
                  <a:srgbClr val="045C75"/>
                </a:solidFill>
              </a:rPr>
              <a:pPr/>
              <a:t>74</a:t>
            </a:fld>
            <a:endParaRPr lang="en-US" altLang="zh-CN" smtClean="0">
              <a:solidFill>
                <a:srgbClr val="045C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85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1325563" y="1544638"/>
            <a:ext cx="7026275" cy="3139321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	</a:t>
            </a:r>
            <a:r>
              <a:rPr kumimoji="1" lang="zh-CN" altLang="en-US" sz="36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作业：</a:t>
            </a:r>
            <a:endParaRPr kumimoji="1" lang="en-US" altLang="zh-CN" sz="3600" b="1" dirty="0" smtClean="0">
              <a:solidFill>
                <a:srgbClr val="003300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3600" b="1" dirty="0" err="1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P29</a:t>
            </a:r>
            <a:r>
              <a:rPr kumimoji="1" lang="en-US" altLang="zh-CN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:  1-6</a:t>
            </a:r>
            <a:r>
              <a:rPr kumimoji="1" lang="zh-CN" altLang="en-US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习题</a:t>
            </a:r>
            <a:endParaRPr kumimoji="1" lang="en-US" altLang="zh-CN" sz="3600" b="1" dirty="0" smtClean="0">
              <a:solidFill>
                <a:srgbClr val="00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(1)a,</a:t>
            </a: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(2)</a:t>
            </a:r>
            <a:r>
              <a:rPr kumimoji="1" lang="en-US" altLang="zh-CN" sz="3600" b="1" dirty="0" err="1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a,b,c</a:t>
            </a:r>
            <a:endParaRPr kumimoji="1" lang="zh-CN" altLang="en-US" sz="3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pic>
        <p:nvPicPr>
          <p:cNvPr id="61443" name="Picture 3" descr="52design_com_kr_0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90805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4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14F8AE-9276-4131-A536-34B1A9980463}" type="slidenum">
              <a:rPr lang="en-US" altLang="zh-CN" smtClean="0">
                <a:solidFill>
                  <a:srgbClr val="045C75"/>
                </a:solidFill>
              </a:rPr>
              <a:pPr/>
              <a:t>75</a:t>
            </a:fld>
            <a:endParaRPr lang="en-US" altLang="zh-CN" smtClean="0">
              <a:solidFill>
                <a:srgbClr val="045C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08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1-7 </a:t>
            </a:r>
            <a:r>
              <a:rPr lang="zh-CN" altLang="en-US" dirty="0" smtClean="0"/>
              <a:t>对偶与范式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1-7.1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在给定的命题公式中，将联结词</a:t>
                </a:r>
                <a14:m>
                  <m:oMath xmlns:m="http://schemas.openxmlformats.org/officeDocument/2006/math">
                    <m:r>
                      <a:rPr lang="zh-CN" altLang="en-US" b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换成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，将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换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成</a:t>
                </a:r>
                <a14:m>
                  <m:oMath xmlns:m="http://schemas.openxmlformats.org/officeDocument/2006/math">
                    <m:r>
                      <a:rPr lang="zh-CN" altLang="en-US" b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，若有特殊变元</a:t>
                </a:r>
                <a:r>
                  <a:rPr lang="en-US" altLang="zh-CN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:r>
                  <a:rPr lang="en-US" altLang="zh-CN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亦相互取代，所得</a:t>
                </a:r>
                <a:r>
                  <a:rPr lang="zh-CN" altLang="en-US" b="1" u="sng" dirty="0" smtClean="0">
                    <a:solidFill>
                      <a:srgbClr val="CC00CC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公式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u="sng" smtClean="0">
                            <a:solidFill>
                              <a:srgbClr val="CC00CC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u="sng" smtClean="0">
                            <a:solidFill>
                              <a:srgbClr val="CC00CC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b="1" i="1" u="sng" smtClean="0">
                            <a:solidFill>
                              <a:srgbClr val="CC00CC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b="1" u="sng" dirty="0" smtClean="0">
                    <a:solidFill>
                      <a:srgbClr val="CC00CC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称为</a:t>
                </a:r>
                <a:r>
                  <a:rPr lang="en-US" altLang="zh-CN" b="1" i="1" u="sng" dirty="0" smtClean="0">
                    <a:solidFill>
                      <a:srgbClr val="CC00CC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b="1" u="sng" dirty="0" smtClean="0">
                    <a:solidFill>
                      <a:srgbClr val="CC00CC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的对偶式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例题</a:t>
                </a:r>
                <a:r>
                  <a:rPr lang="en-US" altLang="zh-CN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写出下列表达式的对偶式。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AutoNum type="alphaLcParenBoth"/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Arial" panose="020B0604020202020204" pitchFamily="34" charset="0"/>
                  <a:buAutoNum type="alphaLcParenBoth"/>
                </a:pP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𝑻</m:t>
                    </m:r>
                  </m:oMath>
                </a14:m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AutoNum type="alphaLcParenBoth"/>
                </a:pP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∧(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∨¬(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∧¬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𝑺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解：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𝑷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∧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endParaRPr lang="en-US" altLang="zh-CN" b="1" i="1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altLang="zh-CN" b="1" dirty="0" smtClean="0"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𝑭</m:t>
                    </m:r>
                  </m:oMath>
                </a14:m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altLang="zh-CN" b="1" dirty="0" smtClean="0"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∨(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∧¬(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∨¬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𝑺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455" r="-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63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1-7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对偶与范式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47824" y="980728"/>
                <a:ext cx="8229600" cy="3600400"/>
              </a:xfrm>
            </p:spPr>
            <p:txBody>
              <a:bodyPr>
                <a:noAutofit/>
              </a:bodyPr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例题</a:t>
                </a:r>
                <a:r>
                  <a:rPr lang="en-US" altLang="zh-CN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求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的对偶范式。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解：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，因此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的对偶范式为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。同理，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的对偶范式为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定理</a:t>
                </a:r>
                <a:r>
                  <a:rPr lang="en-US" altLang="zh-CN" b="1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1-7.1 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设</a:t>
                </a:r>
                <a:r>
                  <a:rPr lang="en-US" altLang="zh-CN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是对偶式，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zh-CN" alt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是</m:t>
                    </m:r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出现在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中的原子变元，则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)⇔</m:t>
                      </m:r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(¬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⋯,¬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)⇔¬</m:t>
                      </m:r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b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b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b="1" dirty="0">
                    <a:solidFill>
                      <a:srgbClr val="0000CC"/>
                    </a:solidFill>
                  </a:rPr>
                  <a:t>例题</a:t>
                </a:r>
                <a:r>
                  <a:rPr lang="en-US" altLang="zh-CN" b="1" dirty="0">
                    <a:solidFill>
                      <a:srgbClr val="0000CC"/>
                    </a:solidFill>
                  </a:rPr>
                  <a:t>3</a:t>
                </a:r>
                <a:r>
                  <a:rPr lang="en-US" altLang="zh-CN" b="1" dirty="0"/>
                  <a:t> </a:t>
                </a:r>
                <a:r>
                  <a:rPr lang="zh-CN" altLang="en-US" b="1" dirty="0"/>
                  <a:t>设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/>
                  <a:t>是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∧(¬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𝑾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/>
                  <a:t>，证明</a:t>
                </a:r>
                <a:endParaRPr lang="en-US" altLang="zh-CN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)⟺¬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𝑾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1" dirty="0" smtClean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7824" y="980728"/>
                <a:ext cx="8229600" cy="3600400"/>
              </a:xfrm>
              <a:blipFill rotWithShape="0">
                <a:blip r:embed="rId2"/>
                <a:stretch>
                  <a:fillRect l="-1111" t="-1864" r="-4963" b="-28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77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467544" y="4524262"/>
                <a:ext cx="8352928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rgbClr val="CC0099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证：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因为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∧(¬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𝑾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，所以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,¬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,¬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∨¬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</m:d>
                    <m:r>
                      <a:rPr lang="zh-CN" alt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sz="2400" b="1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𝑾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 (¬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𝑾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，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故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𝑾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 (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𝑾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∨¬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400" b="1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因此，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,¬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,¬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)⟺¬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𝑾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b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4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4524262"/>
                <a:ext cx="8352928" cy="1938992"/>
              </a:xfrm>
              <a:prstGeom prst="rect">
                <a:avLst/>
              </a:prstGeom>
              <a:blipFill rotWithShape="0">
                <a:blip r:embed="rId3"/>
                <a:stretch>
                  <a:fillRect l="-1168" t="-3459" r="-146" b="-53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170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1-7 </a:t>
            </a:r>
            <a:r>
              <a:rPr lang="zh-CN" altLang="en-US" dirty="0"/>
              <a:t>对偶与范式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340768"/>
                <a:ext cx="8229600" cy="3384376"/>
              </a:xfrm>
            </p:spPr>
            <p:txBody>
              <a:bodyPr/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定理 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1-7.2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zh-CN" alt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是</m:t>
                    </m:r>
                  </m:oMath>
                </a14:m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出现在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中的所有原子变元，如果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⟺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，则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b="1" dirty="0" smtClean="0"/>
                  <a:t>.</a:t>
                </a:r>
              </a:p>
              <a:p>
                <a:pPr marL="0" indent="0">
                  <a:buNone/>
                </a:pPr>
                <a:r>
                  <a:rPr lang="zh-CN" altLang="en-US" b="1" dirty="0" smtClean="0">
                    <a:solidFill>
                      <a:srgbClr val="CC0099"/>
                    </a:solidFill>
                  </a:rPr>
                  <a:t>证：</a:t>
                </a:r>
                <a:r>
                  <a:rPr lang="zh-CN" altLang="en-US" b="1" dirty="0" smtClean="0"/>
                  <a:t>因为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⟺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</m:oMath>
                </a14:m>
                <a:r>
                  <a:rPr lang="zh-CN" altLang="en-US" b="1" dirty="0" smtClean="0"/>
                  <a:t>，即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)⇄</m:t>
                    </m:r>
                  </m:oMath>
                </a14:m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𝐁</m:t>
                    </m:r>
                    <m:r>
                      <a:rPr lang="en-US" altLang="zh-CN" b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/>
                  <a:t>是一个重言式，故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altLang="zh-CN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⋯,¬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)⇄</m:t>
                    </m:r>
                  </m:oMath>
                </a14:m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𝐁</m:t>
                    </m:r>
                    <m:r>
                      <a:rPr lang="en-US" altLang="zh-CN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⋯,¬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/>
                  <a:t>也是一个重言式。即</a:t>
                </a:r>
                <a:endParaRPr lang="en-US" altLang="zh-CN" b="1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altLang="zh-CN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⋯,¬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𝐁</m:t>
                    </m:r>
                    <m:r>
                      <a:rPr lang="en-US" altLang="zh-CN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⋯,¬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1" dirty="0" smtClean="0"/>
              </a:p>
              <a:p>
                <a:pPr marL="0" indent="0" algn="just">
                  <a:buNone/>
                </a:pPr>
                <a:r>
                  <a:rPr lang="zh-CN" altLang="en-US" b="1" dirty="0" smtClean="0"/>
                  <a:t>由定理</a:t>
                </a:r>
                <a:r>
                  <a:rPr lang="en-US" altLang="zh-CN" b="1" dirty="0" smtClean="0"/>
                  <a:t>1-7.1</a:t>
                </a:r>
                <a:r>
                  <a:rPr lang="zh-CN" altLang="en-US" b="1" dirty="0" smtClean="0"/>
                  <a:t>得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)⟺¬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/>
                  <a:t>，</a:t>
                </a:r>
                <a:endParaRPr lang="en-US" altLang="zh-CN" b="1" dirty="0" smtClean="0"/>
              </a:p>
              <a:p>
                <a:pPr marL="0" indent="0" algn="just">
                  <a:buNone/>
                </a:pPr>
                <a:r>
                  <a:rPr lang="zh-CN" altLang="en-US" b="1" dirty="0"/>
                  <a:t>因此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/>
              </a:p>
              <a:p>
                <a:pPr marL="0" indent="0" algn="just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340768"/>
                <a:ext cx="8229600" cy="3384376"/>
              </a:xfrm>
              <a:blipFill rotWithShape="0">
                <a:blip r:embed="rId2"/>
                <a:stretch>
                  <a:fillRect l="-1185" t="-1982" r="-74" b="-14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67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1-7 </a:t>
            </a:r>
            <a:r>
              <a:rPr lang="zh-CN" altLang="en-US" dirty="0"/>
              <a:t>对偶与范式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例题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4</a:t>
                </a:r>
                <a:r>
                  <a:rPr lang="en-US" altLang="zh-CN" b="1" dirty="0" smtClean="0"/>
                  <a:t> </a:t>
                </a:r>
                <a:r>
                  <a:rPr lang="zh-CN" altLang="en-US" b="1" dirty="0" smtClean="0"/>
                  <a:t>如果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/>
                  <a:t>是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∧¬(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zh-CN" altLang="en-US" b="1" dirty="0" smtClean="0"/>
                  <a:t>，求它的对偶式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/>
                  <a:t>。并求与</a:t>
                </a:r>
                <a:r>
                  <a:rPr lang="en-US" altLang="zh-CN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b="1" dirty="0" smtClean="0"/>
                  <a:t>及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b="1" dirty="0" smtClean="0"/>
                  <a:t>等价，但仅包含联结词“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zh-CN" altLang="en-US" b="1" dirty="0" smtClean="0"/>
                  <a:t>”，“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zh-CN" altLang="en-US" b="1" dirty="0" smtClean="0"/>
                  <a:t>”及“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</m:oMath>
                </a14:m>
                <a:r>
                  <a:rPr lang="zh-CN" altLang="en-US" b="1" dirty="0" smtClean="0"/>
                  <a:t>”的公式。</a:t>
                </a:r>
                <a:endParaRPr lang="en-US" altLang="zh-CN" b="1" dirty="0" smtClean="0"/>
              </a:p>
              <a:p>
                <a:pPr marL="0" indent="0">
                  <a:buNone/>
                </a:pPr>
                <a:r>
                  <a:rPr lang="zh-CN" altLang="en-US" b="1" dirty="0" smtClean="0">
                    <a:solidFill>
                      <a:srgbClr val="CC0099"/>
                    </a:solidFill>
                  </a:rPr>
                  <a:t>解</a:t>
                </a:r>
                <a:r>
                  <a:rPr lang="en-US" altLang="zh-CN" b="1" dirty="0" smtClean="0">
                    <a:solidFill>
                      <a:srgbClr val="CC0099"/>
                    </a:solidFill>
                  </a:rPr>
                  <a:t>. </a:t>
                </a:r>
                <a:r>
                  <a:rPr lang="zh-CN" altLang="en-US" b="1" dirty="0" smtClean="0"/>
                  <a:t>因为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/>
                  <a:t>是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∧¬(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zh-CN" altLang="en-US" b="1" dirty="0" smtClean="0"/>
                  <a:t>，故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是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b="1" dirty="0">
                        <a:latin typeface="Cambria Math" panose="02040503050406030204" pitchFamily="18" charset="0"/>
                      </a:rPr>
                      <m:t>⟺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𝑸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en-US" altLang="zh-CN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∨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e>
                        </m:d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b="1" dirty="0" smtClean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)⟺¬ (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en-US" altLang="zh-CN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</m:t>
                          </m:r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en-US" altLang="zh-CN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𝑷</m:t>
                              </m:r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85" t="-1455" r="-4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284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32295" y="476672"/>
            <a:ext cx="7775748" cy="1054224"/>
          </a:xfrm>
        </p:spPr>
        <p:txBody>
          <a:bodyPr/>
          <a:lstStyle/>
          <a:p>
            <a:r>
              <a:rPr lang="zh-CN" altLang="en-US" dirty="0" smtClean="0"/>
              <a:t>离散数学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2295" y="1772816"/>
            <a:ext cx="7643192" cy="3384376"/>
          </a:xfrm>
        </p:spPr>
        <p:txBody>
          <a:bodyPr>
            <a:normAutofit/>
          </a:bodyPr>
          <a:lstStyle/>
          <a:p>
            <a:r>
              <a:rPr lang="zh-CN" altLang="en-US" sz="3200" b="1" dirty="0" smtClean="0"/>
              <a:t>第一篇 数理逻辑</a:t>
            </a:r>
            <a:endParaRPr lang="en-US" altLang="zh-CN" sz="3200" b="1" dirty="0" smtClean="0"/>
          </a:p>
          <a:p>
            <a:r>
              <a:rPr lang="zh-CN" altLang="en-US" sz="3200" b="1" dirty="0"/>
              <a:t>第二</a:t>
            </a:r>
            <a:r>
              <a:rPr lang="zh-CN" altLang="en-US" sz="3200" b="1" dirty="0" smtClean="0"/>
              <a:t>篇 集合论</a:t>
            </a:r>
            <a:endParaRPr lang="en-US" altLang="zh-CN" sz="3200" b="1" dirty="0" smtClean="0"/>
          </a:p>
          <a:p>
            <a:r>
              <a:rPr lang="zh-CN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第三</a:t>
            </a:r>
            <a:r>
              <a:rPr lang="zh-CN" alt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篇 代数系统</a:t>
            </a:r>
            <a:endParaRPr lang="en-US" altLang="zh-CN" sz="32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3200" b="1" dirty="0"/>
              <a:t>第四</a:t>
            </a:r>
            <a:r>
              <a:rPr lang="zh-CN" altLang="en-US" sz="3200" b="1" dirty="0" smtClean="0"/>
              <a:t>篇 图论</a:t>
            </a:r>
            <a:endParaRPr lang="en-US" altLang="zh-CN" sz="3200" b="1" dirty="0" smtClean="0"/>
          </a:p>
          <a:p>
            <a:r>
              <a:rPr lang="zh-CN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第五</a:t>
            </a:r>
            <a:r>
              <a:rPr lang="zh-CN" alt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篇 计算机科学中的应用</a:t>
            </a:r>
            <a:endParaRPr lang="zh-CN" altLang="en-US" sz="3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75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1-7 </a:t>
            </a:r>
            <a:r>
              <a:rPr lang="zh-CN" altLang="en-US" dirty="0"/>
              <a:t>对偶与范式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124744"/>
                <a:ext cx="8229600" cy="5231606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1-7.2 </a:t>
                </a:r>
                <a:r>
                  <a:rPr lang="zh-CN" altLang="en-US" b="1" dirty="0" smtClean="0"/>
                  <a:t>一个命题公式称为</a:t>
                </a:r>
                <a:r>
                  <a:rPr lang="zh-CN" altLang="en-US" b="1" dirty="0" smtClean="0">
                    <a:solidFill>
                      <a:srgbClr val="0000CC"/>
                    </a:solidFill>
                  </a:rPr>
                  <a:t>合取范式</a:t>
                </a:r>
                <a:r>
                  <a:rPr lang="zh-CN" altLang="en-US" b="1" dirty="0" smtClean="0"/>
                  <a:t>，当且仅当它具有形式：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∧⋯∧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，</a:t>
                </a:r>
                <a:r>
                  <a:rPr lang="en-US" altLang="zh-CN" b="1" dirty="0" smtClean="0"/>
                  <a:t>(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zh-CN" b="1" dirty="0" smtClean="0"/>
                  <a:t>)</a:t>
                </a:r>
                <a:r>
                  <a:rPr lang="zh-CN" altLang="en-US" b="1" dirty="0" smtClean="0"/>
                  <a:t>，其中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1" dirty="0" smtClean="0">
                    <a:solidFill>
                      <a:schemeClr val="accent6">
                        <a:lumMod val="50000"/>
                      </a:schemeClr>
                    </a:solidFill>
                  </a:rPr>
                  <a:t>都是由命题变元或其否定所组成的析取式</a:t>
                </a:r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1-7.3</a:t>
                </a:r>
                <a:r>
                  <a:rPr lang="zh-CN" altLang="en-US" b="1" dirty="0"/>
                  <a:t>一个命题公式</a:t>
                </a:r>
                <a:r>
                  <a:rPr lang="zh-CN" altLang="en-US" b="1" dirty="0" smtClean="0"/>
                  <a:t>称为</a:t>
                </a:r>
                <a:r>
                  <a:rPr lang="zh-CN" altLang="en-US" b="1" dirty="0">
                    <a:solidFill>
                      <a:srgbClr val="0000CC"/>
                    </a:solidFill>
                  </a:rPr>
                  <a:t>析</a:t>
                </a:r>
                <a:r>
                  <a:rPr lang="zh-CN" altLang="en-US" b="1" dirty="0" smtClean="0">
                    <a:solidFill>
                      <a:srgbClr val="0000CC"/>
                    </a:solidFill>
                  </a:rPr>
                  <a:t>取</a:t>
                </a:r>
                <a:r>
                  <a:rPr lang="zh-CN" altLang="en-US" b="1" dirty="0">
                    <a:solidFill>
                      <a:srgbClr val="0000CC"/>
                    </a:solidFill>
                  </a:rPr>
                  <a:t>范式</a:t>
                </a:r>
                <a:r>
                  <a:rPr lang="zh-CN" altLang="en-US" b="1" dirty="0"/>
                  <a:t>，当且仅当它具有形式：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1" dirty="0"/>
                  <a:t>，</a:t>
                </a:r>
                <a:r>
                  <a:rPr lang="en-US" altLang="zh-CN" b="1" dirty="0"/>
                  <a:t>(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zh-CN" b="1" dirty="0"/>
                  <a:t>)</a:t>
                </a:r>
                <a:r>
                  <a:rPr lang="zh-CN" altLang="en-US" b="1" dirty="0"/>
                  <a:t>，其中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chemeClr val="accent6">
                        <a:lumMod val="50000"/>
                      </a:schemeClr>
                    </a:solidFill>
                  </a:rPr>
                  <a:t>都是由命题变元或其否定所组成</a:t>
                </a:r>
                <a:r>
                  <a:rPr lang="zh-CN" altLang="en-US" b="1" dirty="0" smtClean="0">
                    <a:solidFill>
                      <a:schemeClr val="accent6">
                        <a:lumMod val="50000"/>
                      </a:schemeClr>
                    </a:solidFill>
                  </a:rPr>
                  <a:t>的合取</a:t>
                </a:r>
                <a:r>
                  <a:rPr lang="zh-CN" altLang="en-US" b="1" dirty="0">
                    <a:solidFill>
                      <a:schemeClr val="accent6">
                        <a:lumMod val="50000"/>
                      </a:schemeClr>
                    </a:solidFill>
                  </a:rPr>
                  <a:t>式</a:t>
                </a:r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r>
                  <a:rPr lang="zh-CN" altLang="en-US" b="1" dirty="0" smtClean="0"/>
                  <a:t>任何一个命题公式，求它的合取范式或析取范式，可以通过下面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三个步骤</a:t>
                </a:r>
                <a:r>
                  <a:rPr lang="zh-CN" altLang="en-US" b="1" dirty="0" smtClean="0"/>
                  <a:t>进行</a:t>
                </a:r>
                <a:endParaRPr lang="en-US" altLang="zh-CN" b="1" dirty="0" smtClean="0"/>
              </a:p>
              <a:p>
                <a:pPr lvl="1"/>
                <a:r>
                  <a:rPr lang="zh-CN" altLang="en-US" b="1" dirty="0" smtClean="0">
                    <a:solidFill>
                      <a:srgbClr val="CC00CC"/>
                    </a:solidFill>
                  </a:rPr>
                  <a:t>将公式中的联结词化归为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zh-CN" altLang="en-US" b="1" dirty="0" smtClean="0">
                    <a:solidFill>
                      <a:srgbClr val="CC00CC"/>
                    </a:solidFill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zh-CN" altLang="en-US" b="1" dirty="0" smtClean="0">
                    <a:solidFill>
                      <a:srgbClr val="CC00CC"/>
                    </a:solidFill>
                  </a:rPr>
                  <a:t>及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</m:oMath>
                </a14:m>
                <a:r>
                  <a:rPr lang="zh-CN" altLang="en-US" b="1" dirty="0" smtClean="0">
                    <a:solidFill>
                      <a:srgbClr val="CC00CC"/>
                    </a:solidFill>
                  </a:rPr>
                  <a:t>；</a:t>
                </a:r>
                <a:endParaRPr lang="en-US" altLang="zh-CN" b="1" dirty="0" smtClean="0">
                  <a:solidFill>
                    <a:srgbClr val="CC00CC"/>
                  </a:solidFill>
                </a:endParaRPr>
              </a:p>
              <a:p>
                <a:pPr lvl="1"/>
                <a:r>
                  <a:rPr lang="zh-CN" altLang="en-US" b="1" dirty="0" smtClean="0">
                    <a:solidFill>
                      <a:srgbClr val="CC00CC"/>
                    </a:solidFill>
                  </a:rPr>
                  <a:t>利用德</a:t>
                </a:r>
                <a:r>
                  <a:rPr lang="en-US" altLang="zh-CN" b="1" dirty="0" smtClean="0">
                    <a:solidFill>
                      <a:srgbClr val="CC00CC"/>
                    </a:solidFill>
                  </a:rPr>
                  <a:t>·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摩根律将否定符号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</m:oMath>
                </a14:m>
                <a:r>
                  <a:rPr lang="zh-CN" altLang="en-US" b="1" dirty="0" smtClean="0">
                    <a:solidFill>
                      <a:srgbClr val="CC00CC"/>
                    </a:solidFill>
                  </a:rPr>
                  <a:t>直接移到各个命题变元之前；</a:t>
                </a:r>
                <a:endParaRPr lang="en-US" altLang="zh-CN" b="1" dirty="0" smtClean="0">
                  <a:solidFill>
                    <a:srgbClr val="CC00CC"/>
                  </a:solidFill>
                </a:endParaRPr>
              </a:p>
              <a:p>
                <a:pPr lvl="1"/>
                <a:r>
                  <a:rPr lang="zh-CN" altLang="en-US" b="1" dirty="0" smtClean="0">
                    <a:solidFill>
                      <a:srgbClr val="CC00CC"/>
                    </a:solidFill>
                  </a:rPr>
                  <a:t>利用分配律、结合律将公式归约为合取范式或析取范式。</a:t>
                </a:r>
                <a:endParaRPr lang="en-US" altLang="zh-CN" b="1" dirty="0">
                  <a:solidFill>
                    <a:srgbClr val="CC00CC"/>
                  </a:solidFill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124744"/>
                <a:ext cx="8229600" cy="5231606"/>
              </a:xfrm>
              <a:blipFill rotWithShape="0">
                <a:blip r:embed="rId2"/>
                <a:stretch>
                  <a:fillRect l="-1037" t="-932" r="-741" b="-23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377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1-7 </a:t>
            </a:r>
            <a:r>
              <a:rPr lang="zh-CN" altLang="en-US" dirty="0"/>
              <a:t>对偶与范式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例题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5 </a:t>
                </a:r>
                <a:r>
                  <a:rPr lang="zh-CN" altLang="en-US" b="1" dirty="0" smtClean="0"/>
                  <a:t>求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b="1" dirty="0" smtClean="0"/>
                  <a:t>的合取范式。</a:t>
                </a:r>
                <a:endParaRPr lang="en-US" altLang="zh-CN" b="1" dirty="0" smtClean="0"/>
              </a:p>
              <a:p>
                <a:pPr marL="0" indent="0">
                  <a:buNone/>
                </a:pPr>
                <a:r>
                  <a:rPr lang="zh-CN" altLang="en-US" b="1" dirty="0" smtClean="0">
                    <a:solidFill>
                      <a:srgbClr val="CC0099"/>
                    </a:solidFill>
                  </a:rPr>
                  <a:t>解</a:t>
                </a:r>
                <a:r>
                  <a:rPr lang="en-US" altLang="zh-CN" b="1" dirty="0" smtClean="0">
                    <a:solidFill>
                      <a:srgbClr val="CC0099"/>
                    </a:solidFill>
                  </a:rPr>
                  <a:t>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𝑸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𝑹</m:t>
                            </m:r>
                          </m:e>
                        </m:d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𝑸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∨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𝑹</m:t>
                            </m:r>
                          </m:e>
                        </m:d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endParaRPr lang="en-US" altLang="zh-CN" b="1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⟺¬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∧(¬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))∨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)∨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</m:t>
                      </m:r>
                    </m:oMath>
                  </m:oMathPara>
                </a14:m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b="1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⟺(¬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)∧(¬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例题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6 </a:t>
                </a:r>
                <a:r>
                  <a:rPr lang="zh-CN" altLang="en-US" b="1" dirty="0" smtClean="0"/>
                  <a:t>求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)⇄(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/>
                  <a:t>的析取范式。</a:t>
                </a:r>
                <a:endParaRPr lang="en-US" altLang="zh-CN" b="1" dirty="0" smtClean="0"/>
              </a:p>
              <a:p>
                <a:pPr marL="0" indent="0">
                  <a:buNone/>
                </a:pPr>
                <a:r>
                  <a:rPr lang="zh-CN" altLang="en-US" b="1" dirty="0" smtClean="0">
                    <a:solidFill>
                      <a:srgbClr val="CC0099"/>
                    </a:solidFill>
                  </a:rPr>
                  <a:t>解</a:t>
                </a:r>
                <a:r>
                  <a:rPr lang="en-US" altLang="zh-CN" b="1" dirty="0" smtClean="0">
                    <a:solidFill>
                      <a:srgbClr val="CC0099"/>
                    </a:solidFill>
                  </a:rPr>
                  <a:t>. </a:t>
                </a:r>
                <a:r>
                  <a:rPr lang="zh-CN" altLang="en-US" b="1" dirty="0" smtClean="0"/>
                  <a:t>因为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⇄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)∨(¬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/>
                  <a:t>，故</a:t>
                </a:r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¬(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)⇄(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)⟺(¬(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)∧(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((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)∧¬(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CN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⟺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(¬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CN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∧(¬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CN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/>
                  <a:t> </a:t>
                </a:r>
                <a14:m>
                  <m:oMath xmlns:m="http://schemas.openxmlformats.org/officeDocument/2006/math">
                    <m:r>
                      <a:rPr lang="zh-CN" altLang="en-US" b="1" i="1">
                        <a:latin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altLang="zh-CN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(¬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∧¬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)∨(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∧¬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1" dirty="0"/>
              </a:p>
              <a:p>
                <a:pPr marL="0" indent="0">
                  <a:buNone/>
                </a:pPr>
                <a:endParaRPr lang="zh-CN" altLang="en-US" dirty="0"/>
              </a:p>
              <a:p>
                <a:pPr marL="0" indent="0">
                  <a:buNone/>
                </a:pPr>
                <a:endParaRPr lang="zh-CN" altLang="en-US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85" t="-1455" b="-2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47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1-7 </a:t>
            </a:r>
            <a:r>
              <a:rPr lang="zh-CN" altLang="en-US" dirty="0"/>
              <a:t>对偶与范式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23528" y="1052736"/>
                <a:ext cx="8640960" cy="5400600"/>
              </a:xfrm>
            </p:spPr>
            <p:txBody>
              <a:bodyPr>
                <a:normAutofit fontScale="92500"/>
              </a:bodyPr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1-7.4 </a:t>
                </a:r>
                <a:r>
                  <a:rPr lang="en-US" altLang="zh-CN" b="1" dirty="0" smtClean="0"/>
                  <a:t>n</a:t>
                </a:r>
                <a:r>
                  <a:rPr lang="zh-CN" altLang="en-US" b="1" dirty="0" smtClean="0"/>
                  <a:t>个命题变元的合取式，称作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布尔合取或小项</a:t>
                </a:r>
                <a:r>
                  <a:rPr lang="zh-CN" altLang="en-US" b="1" dirty="0" smtClean="0"/>
                  <a:t>，</a:t>
                </a:r>
                <a:r>
                  <a:rPr lang="zh-CN" altLang="en-US" b="1" dirty="0" smtClean="0">
                    <a:solidFill>
                      <a:schemeClr val="accent6">
                        <a:lumMod val="50000"/>
                      </a:schemeClr>
                    </a:solidFill>
                  </a:rPr>
                  <a:t>其中每个变元与它的否定不能同时存在，但两者必须出现且仅出现一次</a:t>
                </a:r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r>
                  <a:rPr lang="zh-CN" altLang="en-US" b="1" dirty="0" smtClean="0"/>
                  <a:t>例如，两个命题变元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zh-CN" altLang="en-US" b="1" dirty="0" smtClean="0"/>
                  <a:t>，其小项为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1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1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1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pPr marL="0" indent="0">
                  <a:buNone/>
                </a:pPr>
                <a:r>
                  <a:rPr lang="zh-CN" altLang="en-US" b="1" u="sng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注：</a:t>
                </a:r>
                <a:r>
                  <a:rPr lang="zh-CN" altLang="en-US" sz="2300" b="1" u="sng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没有两个小项等价，且每个小项只有一种指派使得小项的真值为</a:t>
                </a:r>
                <a:r>
                  <a:rPr lang="en-US" altLang="zh-CN" sz="2300" b="1" u="sng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</a:t>
                </a:r>
                <a:r>
                  <a:rPr lang="zh-CN" altLang="en-US" sz="2300" b="1" u="sng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；</a:t>
                </a:r>
                <a:endParaRPr lang="en-US" altLang="zh-CN" sz="2300" b="1" u="sng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0" indent="0">
                  <a:buNone/>
                </a:pPr>
                <a:r>
                  <a:rPr lang="en-US" altLang="zh-CN" sz="2300" b="1" u="sng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    n</a:t>
                </a:r>
                <a:r>
                  <a:rPr lang="zh-CN" altLang="en-US" sz="2300" b="1" u="sng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个命题变元的有</a:t>
                </a:r>
                <a:r>
                  <a:rPr lang="en-US" altLang="zh-CN" sz="2300" b="1" u="sng" dirty="0" err="1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2^n</a:t>
                </a:r>
                <a:r>
                  <a:rPr lang="zh-CN" altLang="en-US" sz="2300" b="1" u="sng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个小项    </a:t>
                </a:r>
                <a:endParaRPr lang="en-US" altLang="zh-CN" sz="2300" b="1" u="sng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zh-CN" altLang="en-US" b="1" dirty="0"/>
                  <a:t>三</a:t>
                </a:r>
                <a:r>
                  <a:rPr lang="zh-CN" altLang="en-US" b="1" dirty="0" smtClean="0"/>
                  <a:t>个命题变元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P,Q,R</a:t>
                </a:r>
                <a:r>
                  <a:rPr lang="zh-CN" altLang="en-US" b="1" dirty="0" smtClean="0"/>
                  <a:t>，其小项为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，</a:t>
                </a:r>
                <a:r>
                  <a:rPr lang="en-US" altLang="zh-CN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 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CC00CC"/>
                    </a:solidFill>
                  </a:rPr>
                  <a:t>小项</a:t>
                </a:r>
                <a14:m>
                  <m:oMath xmlns:m="http://schemas.openxmlformats.org/officeDocument/2006/math">
                    <m:r>
                      <a:rPr lang="zh-CN" altLang="en-US" b="1" i="1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编码</m:t>
                    </m:r>
                    <m:r>
                      <a:rPr lang="zh-CN" altLang="en-US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b="1" dirty="0" smtClean="0">
                    <a:solidFill>
                      <a:srgbClr val="CC00CC"/>
                    </a:solidFill>
                    <a:latin typeface="Cambria Math" panose="02040503050406030204" pitchFamily="18" charset="0"/>
                  </a:rPr>
                  <a:t>真值为</a:t>
                </a:r>
                <a:r>
                  <a:rPr lang="en-US" altLang="zh-CN" b="1" dirty="0" smtClean="0">
                    <a:solidFill>
                      <a:srgbClr val="CC00CC"/>
                    </a:solidFill>
                    <a:latin typeface="Cambria Math" panose="02040503050406030204" pitchFamily="18" charset="0"/>
                  </a:rPr>
                  <a:t>T</a:t>
                </a:r>
                <a:r>
                  <a:rPr lang="zh-CN" altLang="en-US" b="1" dirty="0" smtClean="0">
                    <a:solidFill>
                      <a:srgbClr val="CC00CC"/>
                    </a:solidFill>
                    <a:latin typeface="Cambria Math" panose="02040503050406030204" pitchFamily="18" charset="0"/>
                  </a:rPr>
                  <a:t>和</a:t>
                </a:r>
                <a:r>
                  <a:rPr lang="en-US" altLang="zh-CN" b="1" dirty="0" smtClean="0">
                    <a:solidFill>
                      <a:srgbClr val="CC00CC"/>
                    </a:solidFill>
                    <a:latin typeface="Cambria Math" panose="02040503050406030204" pitchFamily="18" charset="0"/>
                  </a:rPr>
                  <a:t>F</a:t>
                </a:r>
                <a:r>
                  <a:rPr lang="zh-CN" altLang="en-US" b="1" dirty="0" smtClean="0">
                    <a:solidFill>
                      <a:srgbClr val="CC00CC"/>
                    </a:solidFill>
                    <a:latin typeface="Cambria Math" panose="02040503050406030204" pitchFamily="18" charset="0"/>
                  </a:rPr>
                  <a:t>分别记为</a:t>
                </a:r>
                <a:r>
                  <a:rPr lang="en-US" altLang="zh-CN" b="1" dirty="0" smtClean="0">
                    <a:solidFill>
                      <a:srgbClr val="CC00CC"/>
                    </a:solidFill>
                    <a:latin typeface="Cambria Math" panose="02040503050406030204" pitchFamily="18" charset="0"/>
                  </a:rPr>
                  <a:t>1</a:t>
                </a:r>
                <a:r>
                  <a:rPr lang="zh-CN" altLang="en-US" b="1" dirty="0" smtClean="0">
                    <a:solidFill>
                      <a:srgbClr val="CC00CC"/>
                    </a:solidFill>
                    <a:latin typeface="Cambria Math" panose="02040503050406030204" pitchFamily="18" charset="0"/>
                  </a:rPr>
                  <a:t>和</a:t>
                </a:r>
                <a:r>
                  <a:rPr lang="en-US" altLang="zh-CN" b="1" dirty="0" smtClean="0">
                    <a:solidFill>
                      <a:srgbClr val="CC00CC"/>
                    </a:solidFill>
                    <a:latin typeface="Cambria Math" panose="02040503050406030204" pitchFamily="18" charset="0"/>
                  </a:rPr>
                  <a:t>0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𝟎𝟎𝟎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𝟎𝟎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，</a:t>
                </a:r>
                <a:endParaRPr lang="en-US" altLang="zh-CN" b="1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𝟎𝟎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𝟏𝟎𝟏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/>
                  <a:t>，</a:t>
                </a:r>
                <a:endParaRPr lang="en-US" altLang="zh-CN" b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/>
                  <a:t>，</a:t>
                </a:r>
                <a:endParaRPr lang="en-US" altLang="zh-CN" b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b="1" dirty="0"/>
              </a:p>
              <a:p>
                <a:endParaRPr lang="en-US" altLang="zh-CN" dirty="0"/>
              </a:p>
              <a:p>
                <a:endParaRPr lang="zh-CN" altLang="en-US" dirty="0"/>
              </a:p>
              <a:p>
                <a:endParaRPr lang="zh-CN" altLang="en-US" dirty="0"/>
              </a:p>
              <a:p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052736"/>
                <a:ext cx="8640960" cy="5400600"/>
              </a:xfrm>
              <a:blipFill rotWithShape="0">
                <a:blip r:embed="rId2"/>
                <a:stretch>
                  <a:fillRect l="-987" t="-903" r="-1340" b="-13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396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1-7 </a:t>
            </a:r>
            <a:r>
              <a:rPr lang="zh-CN" altLang="en-US" dirty="0"/>
              <a:t>对偶与范式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>
                    <a:solidFill>
                      <a:srgbClr val="CC00CC"/>
                    </a:solidFill>
                  </a:rPr>
                  <a:t>小项有如下性质</a:t>
                </a:r>
                <a:r>
                  <a:rPr lang="zh-CN" altLang="en-US" b="1" dirty="0" smtClean="0"/>
                  <a:t>：</a:t>
                </a:r>
                <a:endParaRPr lang="en-US" altLang="zh-CN" b="1" dirty="0" smtClean="0"/>
              </a:p>
              <a:p>
                <a:pPr lvl="1"/>
                <a:r>
                  <a:rPr lang="zh-CN" altLang="en-US" b="1" dirty="0" smtClean="0"/>
                  <a:t>每个小项当其真值指派与编码相同时，其真值为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zh-CN" altLang="en-US" b="1" dirty="0" smtClean="0"/>
                  <a:t>，在其余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b="1" dirty="0" smtClean="0"/>
                  <a:t>种指派情况下均为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zh-CN" altLang="en-US" b="1" dirty="0"/>
                  <a:t>；</a:t>
                </a:r>
                <a:endParaRPr lang="en-US" altLang="zh-CN" b="1" dirty="0" smtClean="0"/>
              </a:p>
              <a:p>
                <a:pPr lvl="1"/>
                <a:r>
                  <a:rPr lang="zh-CN" altLang="en-US" b="1" dirty="0" smtClean="0">
                    <a:solidFill>
                      <a:schemeClr val="accent6">
                        <a:lumMod val="50000"/>
                      </a:schemeClr>
                    </a:solidFill>
                  </a:rPr>
                  <a:t>任意两个不同小项的合取式永假</a:t>
                </a:r>
                <a:r>
                  <a:rPr lang="zh-CN" altLang="en-US" b="1" dirty="0" smtClean="0"/>
                  <a:t>；</a:t>
                </a:r>
                <a:endParaRPr lang="en-US" altLang="zh-CN" b="1" dirty="0" smtClean="0"/>
              </a:p>
              <a:p>
                <a:pPr lvl="1"/>
                <a:r>
                  <a:rPr lang="zh-CN" altLang="en-US" b="1" dirty="0" smtClean="0">
                    <a:solidFill>
                      <a:schemeClr val="accent6">
                        <a:lumMod val="50000"/>
                      </a:schemeClr>
                    </a:solidFill>
                  </a:rPr>
                  <a:t>全体小项的析取式永为真</a:t>
                </a:r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1-7.5 </a:t>
                </a:r>
                <a:r>
                  <a:rPr lang="zh-CN" altLang="en-US" b="1" dirty="0" smtClean="0"/>
                  <a:t>对于给定的命题公式，如果有一个等价公式，它仅由小项的析取所组成，则该等价式称作原式的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主析取范式</a:t>
                </a:r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定理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1-7.3 </a:t>
                </a:r>
                <a:r>
                  <a:rPr lang="zh-CN" altLang="en-US" b="1" dirty="0" smtClean="0"/>
                  <a:t>在真值表</a:t>
                </a:r>
                <a:r>
                  <a:rPr lang="zh-CN" altLang="en-US" b="1" dirty="0"/>
                  <a:t>中</a:t>
                </a:r>
                <a:r>
                  <a:rPr lang="zh-CN" altLang="en-US" b="1" dirty="0" smtClean="0"/>
                  <a:t>，一个公式的真值为</a:t>
                </a:r>
                <a:r>
                  <a:rPr lang="en-US" altLang="zh-CN" b="1" dirty="0" smtClean="0"/>
                  <a:t>T</a:t>
                </a:r>
                <a:r>
                  <a:rPr lang="zh-CN" altLang="en-US" b="1" dirty="0" smtClean="0"/>
                  <a:t>的指派所对应的小项的析取，即为此公式的主析取范式。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058" r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11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1-7 </a:t>
            </a:r>
            <a:r>
              <a:rPr lang="zh-CN" altLang="en-US" dirty="0"/>
              <a:t>对偶与范式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340768"/>
                <a:ext cx="8229600" cy="5256584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例题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7 </a:t>
                </a:r>
                <a:r>
                  <a:rPr lang="zh-CN" altLang="en-US" b="1" dirty="0" smtClean="0"/>
                  <a:t>给定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altLang="zh-CN" b="1" dirty="0" smtClean="0"/>
                  <a:t>,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1" dirty="0" smtClean="0"/>
                  <a:t>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b="1" dirty="0" smtClean="0"/>
                  <a:t>,</a:t>
                </a:r>
                <a:r>
                  <a:rPr lang="zh-CN" altLang="en-US" b="1" dirty="0" smtClean="0"/>
                  <a:t>求这些公式的主析取范式。</a:t>
                </a:r>
                <a:endParaRPr lang="en-US" altLang="zh-CN" b="1" dirty="0" smtClean="0"/>
              </a:p>
              <a:p>
                <a:endParaRPr lang="en-US" altLang="zh-CN" b="1" dirty="0"/>
              </a:p>
              <a:p>
                <a:endParaRPr lang="en-US" altLang="zh-CN" b="1" dirty="0" smtClean="0"/>
              </a:p>
              <a:p>
                <a:endParaRPr lang="en-US" altLang="zh-CN" b="1" dirty="0"/>
              </a:p>
              <a:p>
                <a:endParaRPr lang="en-US" altLang="zh-CN" b="1" dirty="0" smtClean="0"/>
              </a:p>
              <a:p>
                <a:endParaRPr lang="en-US" altLang="zh-CN" b="1" dirty="0"/>
              </a:p>
              <a:p>
                <a:endParaRPr lang="en-US" altLang="zh-CN" b="1" dirty="0" smtClean="0"/>
              </a:p>
              <a:p>
                <a:pPr marL="0" indent="0">
                  <a:buNone/>
                </a:pPr>
                <a:r>
                  <a:rPr lang="zh-CN" altLang="en-US" b="1" dirty="0" smtClean="0">
                    <a:solidFill>
                      <a:srgbClr val="CC0099"/>
                    </a:solidFill>
                  </a:rPr>
                  <a:t>解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              </m:t>
                    </m:r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)∨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𝑸</m:t>
                        </m:r>
                      </m:e>
                    </m:d>
                  </m:oMath>
                </a14:m>
                <a:endParaRPr lang="en-US" altLang="zh-CN" b="1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zh-CN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r>
                        <a:rPr lang="en-US" altLang="zh-CN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⟺(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)∨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∧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¬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¬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∧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</m:t>
                          </m:r>
                        </m:e>
                      </m:d>
                    </m:oMath>
                  </m:oMathPara>
                </a14:m>
                <a:endParaRPr lang="en-US" altLang="zh-CN" b="1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¬(</m:t>
                      </m:r>
                      <m:r>
                        <a:rPr lang="en-US" altLang="zh-CN" b="1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zh-CN" b="1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altLang="zh-CN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r>
                        <a:rPr lang="en-US" altLang="zh-CN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)⟺(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)∨(¬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)∨(¬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340768"/>
                <a:ext cx="8229600" cy="5256584"/>
              </a:xfrm>
              <a:blipFill rotWithShape="0">
                <a:blip r:embed="rId2"/>
                <a:stretch>
                  <a:fillRect l="-1185" t="-12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84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1840240"/>
                  </p:ext>
                </p:extLst>
              </p:nvPr>
            </p:nvGraphicFramePr>
            <p:xfrm>
              <a:off x="1534344" y="2276872"/>
              <a:ext cx="6422031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440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8440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8440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9166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7715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¬(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solidFill>
                                <a:srgbClr val="CC00CC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solidFill>
                              <a:srgbClr val="CC00CC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solidFill>
                              <a:srgbClr val="00B05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solidFill>
                                <a:srgbClr val="CC00CC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solidFill>
                              <a:srgbClr val="CC00CC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solidFill>
                              <a:srgbClr val="00B05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solidFill>
                                <a:srgbClr val="CC00CC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solidFill>
                              <a:srgbClr val="CC00CC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solidFill>
                              <a:srgbClr val="00B05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1840240"/>
                  </p:ext>
                </p:extLst>
              </p:nvPr>
            </p:nvGraphicFramePr>
            <p:xfrm>
              <a:off x="1534344" y="2276872"/>
              <a:ext cx="6422031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4406"/>
                    <a:gridCol w="1284406"/>
                    <a:gridCol w="1284406"/>
                    <a:gridCol w="1091661"/>
                    <a:gridCol w="1477152"/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0474" t="-9333" r="-201896" b="-4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54190" t="-9333" r="-137989" b="-4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34568" t="-9333" r="-1646" b="-432000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solidFill>
                                <a:srgbClr val="CC00CC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solidFill>
                              <a:srgbClr val="CC00CC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solidFill>
                              <a:srgbClr val="00B05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solidFill>
                                <a:srgbClr val="CC00CC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solidFill>
                              <a:srgbClr val="CC00CC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solidFill>
                              <a:srgbClr val="00B05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solidFill>
                                <a:srgbClr val="CC00CC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solidFill>
                              <a:srgbClr val="CC00CC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solidFill>
                              <a:srgbClr val="00B05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7306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1-7 </a:t>
            </a:r>
            <a:r>
              <a:rPr lang="zh-CN" altLang="en-US" dirty="0"/>
              <a:t>对偶与范式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052736"/>
                <a:ext cx="8229600" cy="5303614"/>
              </a:xfrm>
            </p:spPr>
            <p:txBody>
              <a:bodyPr/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例题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8 </a:t>
                </a:r>
                <a:r>
                  <a:rPr lang="zh-CN" altLang="en-US" b="1" dirty="0" smtClean="0"/>
                  <a:t>设一公式</a:t>
                </a:r>
                <a:r>
                  <a:rPr lang="en-US" altLang="zh-CN" b="1" dirty="0" smtClean="0"/>
                  <a:t>A</a:t>
                </a:r>
                <a:r>
                  <a:rPr lang="zh-CN" altLang="en-US" b="1" dirty="0" smtClean="0"/>
                  <a:t>的真值表，如表</a:t>
                </a:r>
                <a:r>
                  <a:rPr lang="en-US" altLang="zh-CN" b="1" dirty="0" smtClean="0"/>
                  <a:t>1-7.4</a:t>
                </a:r>
                <a:r>
                  <a:rPr lang="zh-CN" altLang="en-US" b="1" dirty="0" smtClean="0"/>
                  <a:t>所示。求公式</a:t>
                </a:r>
                <a:r>
                  <a:rPr lang="en-US" altLang="zh-CN" b="1" dirty="0" smtClean="0"/>
                  <a:t>A</a:t>
                </a:r>
                <a:r>
                  <a:rPr lang="zh-CN" altLang="en-US" b="1" dirty="0" smtClean="0"/>
                  <a:t>的主析取范式。</a:t>
                </a:r>
                <a:endParaRPr lang="en-US" altLang="zh-CN" b="1" dirty="0" smtClean="0"/>
              </a:p>
              <a:p>
                <a:endParaRPr lang="en-US" altLang="zh-CN" b="1" dirty="0" smtClean="0"/>
              </a:p>
              <a:p>
                <a:endParaRPr lang="en-US" altLang="zh-CN" b="1" dirty="0"/>
              </a:p>
              <a:p>
                <a:endParaRPr lang="en-US" altLang="zh-CN" b="1" dirty="0" smtClean="0"/>
              </a:p>
              <a:p>
                <a:endParaRPr lang="en-US" altLang="zh-CN" b="1" dirty="0"/>
              </a:p>
              <a:p>
                <a:endParaRPr lang="en-US" altLang="zh-CN" b="1" dirty="0" smtClean="0"/>
              </a:p>
              <a:p>
                <a:endParaRPr lang="en-US" altLang="zh-CN" b="1" dirty="0"/>
              </a:p>
              <a:p>
                <a:endParaRPr lang="en-US" altLang="zh-CN" b="1" dirty="0" smtClean="0"/>
              </a:p>
              <a:p>
                <a:endParaRPr lang="en-US" altLang="zh-CN" b="1" dirty="0"/>
              </a:p>
              <a:p>
                <a:endParaRPr lang="en-US" altLang="zh-CN" b="1" dirty="0" smtClean="0"/>
              </a:p>
              <a:p>
                <a:pPr marL="0" indent="0">
                  <a:buNone/>
                </a:pPr>
                <a:r>
                  <a:rPr lang="zh-CN" altLang="en-US" b="1" dirty="0" smtClean="0">
                    <a:solidFill>
                      <a:srgbClr val="CC0099"/>
                    </a:solidFill>
                  </a:rPr>
                  <a:t>解</a:t>
                </a:r>
                <a:r>
                  <a:rPr lang="en-US" altLang="zh-CN" b="1" dirty="0" smtClean="0">
                    <a:solidFill>
                      <a:srgbClr val="CC0099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)∨(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)∨(¬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052736"/>
                <a:ext cx="8229600" cy="5303614"/>
              </a:xfrm>
              <a:blipFill rotWithShape="0">
                <a:blip r:embed="rId2"/>
                <a:stretch>
                  <a:fillRect l="-1185" t="-920" b="-5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85</a:t>
            </a:fld>
            <a:endParaRPr lang="zh-CN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1334"/>
              </p:ext>
            </p:extLst>
          </p:nvPr>
        </p:nvGraphicFramePr>
        <p:xfrm>
          <a:off x="1534344" y="2132856"/>
          <a:ext cx="6096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zh-CN" altLang="en-US" sz="20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endParaRPr lang="zh-CN" altLang="en-US" sz="20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endParaRPr lang="zh-CN" altLang="en-US" sz="20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CN" altLang="en-US" sz="20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zh-CN" altLang="en-US" sz="20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zh-CN" altLang="en-US" sz="20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zh-CN" altLang="en-US" sz="20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dirty="0" smtClean="0">
                          <a:solidFill>
                            <a:srgbClr val="CC00CC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zh-CN" altLang="en-US" sz="2000" b="1" i="1" dirty="0">
                        <a:solidFill>
                          <a:srgbClr val="CC00CC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zh-CN" altLang="en-US" sz="20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zh-CN" altLang="en-US" sz="20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zh-CN" altLang="en-US" sz="20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zh-CN" altLang="en-US" sz="20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zh-CN" altLang="en-US" sz="20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dirty="0" smtClean="0">
                          <a:solidFill>
                            <a:srgbClr val="CC00CC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zh-CN" altLang="en-US" sz="2000" b="1" i="1" dirty="0">
                        <a:solidFill>
                          <a:srgbClr val="CC00CC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zh-CN" altLang="en-US" sz="20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zh-CN" altLang="en-US" sz="20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zh-CN" altLang="en-US" sz="20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zh-CN" altLang="en-US" sz="20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dirty="0" smtClean="0">
                          <a:solidFill>
                            <a:srgbClr val="CC00CC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zh-CN" altLang="en-US" sz="2000" b="1" i="1" dirty="0">
                        <a:solidFill>
                          <a:srgbClr val="CC00CC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801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1-7 </a:t>
            </a:r>
            <a:r>
              <a:rPr lang="zh-CN" altLang="en-US" dirty="0"/>
              <a:t>对偶与范式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1124744"/>
                <a:ext cx="8784976" cy="540060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例题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9</a:t>
                </a:r>
                <a:r>
                  <a:rPr lang="en-US" altLang="zh-CN" b="1" dirty="0" smtClean="0"/>
                  <a:t> </a:t>
                </a:r>
                <a:r>
                  <a:rPr lang="zh-CN" altLang="en-US" b="1" dirty="0" smtClean="0"/>
                  <a:t>求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zh-CN" altLang="en-US" b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zh-CN" altLang="en-US" b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/>
                  <a:t>的主析取范式。</a:t>
                </a:r>
                <a:endParaRPr lang="en-US" altLang="zh-CN" b="1" dirty="0" smtClean="0"/>
              </a:p>
              <a:p>
                <a:pPr marL="0" indent="0">
                  <a:buNone/>
                </a:pPr>
                <a:r>
                  <a:rPr lang="zh-CN" altLang="en-US" b="1" dirty="0" smtClean="0">
                    <a:solidFill>
                      <a:srgbClr val="CC0099"/>
                    </a:solidFill>
                  </a:rPr>
                  <a:t>解</a:t>
                </a:r>
                <a:r>
                  <a:rPr lang="en-US" altLang="zh-CN" b="1" dirty="0" smtClean="0">
                    <a:solidFill>
                      <a:srgbClr val="CC0099"/>
                    </a:solidFill>
                  </a:rPr>
                  <a:t>. </a:t>
                </a:r>
                <a:r>
                  <a:rPr lang="zh-CN" altLang="en-US" b="1" dirty="0" smtClean="0"/>
                  <a:t>原式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∨¬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∨¬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  <m:r>
                      <a:rPr lang="zh-CN" altLang="en-US" b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altLang="zh-CN" b="1" dirty="0">
                    <a:ea typeface="Cambria Math" panose="02040503050406030204" pitchFamily="18" charset="0"/>
                  </a:rPr>
                  <a:t> </a:t>
                </a:r>
                <a:endParaRPr lang="en-US" altLang="zh-CN" b="1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⟺(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∧¬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)∨(¬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(¬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∧¬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zh-CN" altLang="en-US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∨(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∧¬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1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)∨(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)∨(¬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)∨(¬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b="1" dirty="0" smtClean="0">
                    <a:solidFill>
                      <a:srgbClr val="0000CC"/>
                    </a:solidFill>
                  </a:rPr>
                  <a:t>例题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10 </a:t>
                </a:r>
                <a:r>
                  <a:rPr lang="zh-CN" altLang="en-US" b="1" dirty="0" smtClean="0"/>
                  <a:t>试求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→(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𝑸</m:t>
                        </m:r>
                        <m:r>
                          <a:rPr lang="zh-CN" altLang="en-US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∨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/>
                  <a:t>的主析取范式。</a:t>
                </a:r>
                <a:endParaRPr lang="en-US" altLang="zh-CN" b="1" dirty="0" smtClean="0"/>
              </a:p>
              <a:p>
                <a:pPr marL="0" indent="0">
                  <a:buNone/>
                </a:pPr>
                <a:r>
                  <a:rPr lang="zh-CN" altLang="en-US" b="1" dirty="0" smtClean="0">
                    <a:solidFill>
                      <a:srgbClr val="CC0099"/>
                    </a:solidFill>
                  </a:rPr>
                  <a:t>解</a:t>
                </a:r>
                <a:r>
                  <a:rPr lang="en-US" altLang="zh-CN" b="1" dirty="0" smtClean="0">
                    <a:solidFill>
                      <a:srgbClr val="CC0099"/>
                    </a:solidFill>
                  </a:rPr>
                  <a:t>.</a:t>
                </a:r>
                <a:r>
                  <a:rPr lang="zh-CN" altLang="en-US" b="1" dirty="0"/>
                  <a:t>原式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⟺¬ 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𝑸</m:t>
                            </m:r>
                          </m:e>
                        </m:d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∧¬</m:t>
                        </m:r>
                        <m:d>
                          <m:d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𝑸</m:t>
                            </m:r>
                            <m:r>
                              <a:rPr lang="zh-CN" altLang="en-US" b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∨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e>
                        </m:d>
                      </m:e>
                    </m:d>
                  </m:oMath>
                </a14:m>
                <a:endParaRPr lang="en-US" altLang="zh-CN" b="1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⟺¬ 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∨(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¬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</m:t>
                          </m:r>
                          <m:r>
                            <a:rPr lang="zh-CN" altLang="en-US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∧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⟺¬ 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∨(¬ 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)∨(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⟺¬ 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∨(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)⟺¬ 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∨(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)⟺(¬ 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∧(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∨¬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))∨(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⟺(¬ 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∨(¬ 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∧¬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)∨(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1" dirty="0"/>
              </a:p>
              <a:p>
                <a:pPr marL="0" indent="0">
                  <a:buNone/>
                </a:pPr>
                <a:endParaRPr lang="en-US" altLang="zh-CN" b="1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1124744"/>
                <a:ext cx="8784976" cy="5400600"/>
              </a:xfrm>
              <a:blipFill rotWithShape="0">
                <a:blip r:embed="rId2"/>
                <a:stretch>
                  <a:fillRect l="-1040" t="-12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44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1-7 </a:t>
            </a:r>
            <a:r>
              <a:rPr lang="zh-CN" altLang="en-US" dirty="0"/>
              <a:t>对偶与范式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124744"/>
                <a:ext cx="8229600" cy="5328592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b="1" dirty="0" smtClean="0"/>
                  <a:t>命题公式的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主析取范式</a:t>
                </a:r>
                <a:r>
                  <a:rPr lang="zh-CN" altLang="en-US" b="1" dirty="0" smtClean="0"/>
                  <a:t>，可由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两种方法</a:t>
                </a:r>
                <a:r>
                  <a:rPr lang="zh-CN" altLang="en-US" b="1" dirty="0" smtClean="0"/>
                  <a:t>构成：</a:t>
                </a:r>
                <a:endParaRPr lang="en-US" altLang="zh-CN" b="1" dirty="0" smtClean="0"/>
              </a:p>
              <a:p>
                <a:pPr lvl="1"/>
                <a:r>
                  <a:rPr lang="zh-CN" altLang="en-US" b="1" dirty="0" smtClean="0">
                    <a:solidFill>
                      <a:schemeClr val="accent6">
                        <a:lumMod val="50000"/>
                      </a:schemeClr>
                    </a:solidFill>
                  </a:rPr>
                  <a:t>由公式真值表得出</a:t>
                </a:r>
                <a:endParaRPr lang="en-US" altLang="zh-CN" b="1" dirty="0" smtClean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 lvl="1"/>
                <a:r>
                  <a:rPr lang="zh-CN" altLang="en-US" b="1" dirty="0" smtClean="0">
                    <a:solidFill>
                      <a:schemeClr val="accent6">
                        <a:lumMod val="50000"/>
                      </a:schemeClr>
                    </a:solidFill>
                  </a:rPr>
                  <a:t>由基本等价公式得出</a:t>
                </a:r>
                <a:endParaRPr lang="en-US" altLang="zh-CN" b="1" dirty="0" smtClean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 lvl="2"/>
                <a:r>
                  <a:rPr lang="zh-CN" altLang="en-US" b="1" dirty="0" smtClean="0"/>
                  <a:t>化归为析取范式</a:t>
                </a:r>
                <a:endParaRPr lang="en-US" altLang="zh-CN" b="1" dirty="0" smtClean="0"/>
              </a:p>
              <a:p>
                <a:pPr lvl="2"/>
                <a:r>
                  <a:rPr lang="zh-CN" altLang="en-US" b="1" dirty="0" smtClean="0"/>
                  <a:t>除去析取范式中所有永假的析取项</a:t>
                </a:r>
                <a:endParaRPr lang="en-US" altLang="zh-CN" b="1" dirty="0" smtClean="0"/>
              </a:p>
              <a:p>
                <a:pPr lvl="2"/>
                <a:r>
                  <a:rPr lang="zh-CN" altLang="en-US" b="1" dirty="0" smtClean="0"/>
                  <a:t>将析取式中重复出现的合取项和相同的变元合并</a:t>
                </a:r>
                <a:endParaRPr lang="en-US" altLang="zh-CN" b="1" dirty="0" smtClean="0"/>
              </a:p>
              <a:p>
                <a:pPr lvl="2"/>
                <a:r>
                  <a:rPr lang="zh-CN" altLang="en-US" b="1" dirty="0" smtClean="0"/>
                  <a:t>对合取项补入没有出现的命题变元，即添加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/>
                  <a:t>式，然后应用分配律展开公式。</a:t>
                </a:r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注：对于一个命题公式的主析取范式，如将其命题变元的个数及出现次序固定后，则此公式的主析取范式便是唯一的。</a:t>
                </a:r>
                <a:endParaRPr lang="en-US" altLang="zh-CN" b="1" dirty="0" smtClean="0">
                  <a:solidFill>
                    <a:srgbClr val="0000CC"/>
                  </a:solidFill>
                </a:endParaRPr>
              </a:p>
              <a:p>
                <a:pPr lvl="2"/>
                <a:endParaRPr lang="en-US" altLang="zh-CN" dirty="0"/>
              </a:p>
              <a:p>
                <a:pPr lvl="2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124744"/>
                <a:ext cx="8229600" cy="5328592"/>
              </a:xfrm>
              <a:blipFill rotWithShape="0">
                <a:blip r:embed="rId2"/>
                <a:stretch>
                  <a:fillRect l="-1037" t="-915" r="-5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14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1-7 </a:t>
            </a:r>
            <a:r>
              <a:rPr lang="zh-CN" altLang="en-US" dirty="0"/>
              <a:t>对偶与范式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196752"/>
                <a:ext cx="8229600" cy="5328592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1-7.6 </a:t>
                </a:r>
                <a:r>
                  <a:rPr lang="en-US" altLang="zh-CN" b="1" dirty="0"/>
                  <a:t>n</a:t>
                </a:r>
                <a:r>
                  <a:rPr lang="zh-CN" altLang="en-US" b="1" dirty="0"/>
                  <a:t>个命题变元</a:t>
                </a:r>
                <a:r>
                  <a:rPr lang="zh-CN" altLang="en-US" b="1" dirty="0" smtClean="0"/>
                  <a:t>的析取</a:t>
                </a:r>
                <a:r>
                  <a:rPr lang="zh-CN" altLang="en-US" b="1" dirty="0"/>
                  <a:t>式，称作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布尔析取或大项</a:t>
                </a:r>
                <a:r>
                  <a:rPr lang="zh-CN" altLang="en-US" b="1" dirty="0"/>
                  <a:t>，其中每个变元与它的否定不能同时存在，但两者必须出现且仅出现一次</a:t>
                </a:r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每个大项可用</a:t>
                </a:r>
                <a:r>
                  <a:rPr lang="en-US" altLang="zh-CN" b="1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n</a:t>
                </a:r>
                <a:r>
                  <a:rPr lang="zh-CN" altLang="en-US" b="1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位二进制予以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大写编码</a:t>
                </a:r>
                <a:endParaRPr lang="en-US" altLang="zh-CN" b="1" dirty="0" smtClean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lvl="1"/>
                <a:r>
                  <a:rPr lang="zh-CN" altLang="en-US" b="1" dirty="0" smtClean="0"/>
                  <a:t>当</a:t>
                </a:r>
                <a:r>
                  <a:rPr lang="en-US" altLang="zh-CN" b="1" dirty="0" smtClean="0"/>
                  <a:t>n=2</a:t>
                </a:r>
                <a:r>
                  <a:rPr lang="zh-CN" altLang="en-US" b="1" dirty="0" smtClean="0"/>
                  <a:t>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𝟎𝟎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1" dirty="0" smtClean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1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1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b="1" dirty="0" smtClean="0"/>
              </a:p>
              <a:p>
                <a:pPr lvl="1"/>
                <a:r>
                  <a:rPr lang="zh-CN" altLang="en-US" b="1" dirty="0" smtClean="0"/>
                  <a:t>当</a:t>
                </a:r>
                <a:r>
                  <a:rPr lang="en-US" altLang="zh-CN" b="1" dirty="0" smtClean="0"/>
                  <a:t>n=3</a:t>
                </a:r>
                <a:r>
                  <a:rPr lang="zh-CN" altLang="en-US" b="1" dirty="0" smtClean="0"/>
                  <a:t>时，</a:t>
                </a:r>
                <a:endParaRPr lang="en-US" altLang="zh-CN" b="1" dirty="0" smtClean="0"/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𝟎𝟎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b="1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 smtClean="0"/>
                  <a:t>，</a:t>
                </a:r>
                <a:endParaRPr lang="en-US" altLang="zh-CN" b="1" dirty="0" smtClean="0"/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∨¬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altLang="zh-CN" b="1" dirty="0" smtClean="0"/>
                  <a:t>,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𝟎𝟏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altLang="zh-CN" b="1" dirty="0"/>
                  <a:t>,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196752"/>
                <a:ext cx="8229600" cy="5328592"/>
              </a:xfrm>
              <a:blipFill rotWithShape="0">
                <a:blip r:embed="rId2"/>
                <a:stretch>
                  <a:fillRect l="-1037" t="-915" r="-25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56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1-7 </a:t>
            </a:r>
            <a:r>
              <a:rPr lang="zh-CN" altLang="en-US" dirty="0"/>
              <a:t>对偶与范式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/>
                  <a:t>大项的性质</a:t>
                </a:r>
                <a:endParaRPr lang="en-US" altLang="zh-CN" b="1" dirty="0" smtClean="0"/>
              </a:p>
              <a:p>
                <a:pPr lvl="1"/>
                <a:r>
                  <a:rPr lang="zh-CN" altLang="en-US" b="1" dirty="0" smtClean="0"/>
                  <a:t>每个大项当其真值指派与编码相同时，其真值为</a:t>
                </a:r>
                <a:r>
                  <a:rPr lang="en-US" altLang="zh-CN" b="1" dirty="0" smtClean="0"/>
                  <a:t>F</a:t>
                </a:r>
                <a:r>
                  <a:rPr lang="zh-CN" altLang="en-US" b="1" dirty="0" smtClean="0"/>
                  <a:t>，在其余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b="1" dirty="0" smtClean="0"/>
                  <a:t>种指派情况下均为</a:t>
                </a:r>
                <a:r>
                  <a:rPr lang="en-US" altLang="zh-CN" b="1" dirty="0" smtClean="0"/>
                  <a:t>T</a:t>
                </a:r>
                <a:r>
                  <a:rPr lang="zh-CN" altLang="en-US" b="1" dirty="0" smtClean="0"/>
                  <a:t>；任意两个不同大项的析取式为永真；</a:t>
                </a:r>
                <a:endParaRPr lang="en-US" altLang="zh-CN" b="1" dirty="0" smtClean="0"/>
              </a:p>
              <a:p>
                <a:pPr lvl="1"/>
                <a:r>
                  <a:rPr lang="zh-CN" altLang="en-US" b="1" dirty="0" smtClean="0"/>
                  <a:t>全体大项的合取式必为永假。</a:t>
                </a:r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1-7.7 </a:t>
                </a:r>
                <a:r>
                  <a:rPr lang="zh-CN" altLang="en-US" b="1" dirty="0"/>
                  <a:t>对于给定的命题公式，如果有一个等价公式，它仅</a:t>
                </a:r>
                <a:r>
                  <a:rPr lang="zh-CN" altLang="en-US" b="1" dirty="0" smtClean="0"/>
                  <a:t>由大项的合取</a:t>
                </a:r>
                <a:r>
                  <a:rPr lang="zh-CN" altLang="en-US" b="1" dirty="0"/>
                  <a:t>所组成，则该等价式称作原式的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主合取</a:t>
                </a:r>
                <a:r>
                  <a:rPr lang="zh-CN" altLang="en-US" b="1" dirty="0">
                    <a:solidFill>
                      <a:srgbClr val="CC00CC"/>
                    </a:solidFill>
                  </a:rPr>
                  <a:t>范式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。</a:t>
                </a:r>
                <a:endParaRPr lang="en-US" altLang="zh-CN" b="1" dirty="0" smtClean="0">
                  <a:solidFill>
                    <a:srgbClr val="CC00CC"/>
                  </a:solidFill>
                </a:endParaRPr>
              </a:p>
              <a:p>
                <a:r>
                  <a:rPr lang="zh-CN" altLang="en-US" b="1" dirty="0">
                    <a:solidFill>
                      <a:srgbClr val="0000CC"/>
                    </a:solidFill>
                  </a:rPr>
                  <a:t>定理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1-7.4 </a:t>
                </a:r>
                <a:r>
                  <a:rPr lang="zh-CN" altLang="en-US" b="1" dirty="0"/>
                  <a:t>在</a:t>
                </a:r>
                <a:r>
                  <a:rPr lang="zh-CN" altLang="en-US" b="1" dirty="0" smtClean="0"/>
                  <a:t>真值表中，</a:t>
                </a:r>
                <a:r>
                  <a:rPr lang="zh-CN" altLang="en-US" b="1" dirty="0"/>
                  <a:t>一个公式的真值</a:t>
                </a:r>
                <a:r>
                  <a:rPr lang="zh-CN" altLang="en-US" b="1" dirty="0" smtClean="0"/>
                  <a:t>为</a:t>
                </a:r>
                <a:r>
                  <a:rPr lang="en-US" altLang="zh-CN" b="1" dirty="0" smtClean="0"/>
                  <a:t>F</a:t>
                </a:r>
                <a:r>
                  <a:rPr lang="zh-CN" altLang="en-US" b="1" dirty="0" smtClean="0"/>
                  <a:t>的</a:t>
                </a:r>
                <a:r>
                  <a:rPr lang="zh-CN" altLang="en-US" b="1" dirty="0"/>
                  <a:t>指派所对应</a:t>
                </a:r>
                <a:r>
                  <a:rPr lang="zh-CN" altLang="en-US" b="1" dirty="0" smtClean="0"/>
                  <a:t>的大项的合取</a:t>
                </a:r>
                <a:r>
                  <a:rPr lang="zh-CN" altLang="en-US" b="1" dirty="0"/>
                  <a:t>，即为此公式的</a:t>
                </a:r>
                <a:r>
                  <a:rPr lang="zh-CN" altLang="en-US" b="1" dirty="0" smtClean="0"/>
                  <a:t>主合取</a:t>
                </a:r>
                <a:r>
                  <a:rPr lang="zh-CN" altLang="en-US" b="1" dirty="0"/>
                  <a:t>范式</a:t>
                </a:r>
                <a:r>
                  <a:rPr lang="zh-CN" altLang="en-US" b="1" dirty="0" smtClean="0"/>
                  <a:t>。</a:t>
                </a:r>
                <a:endParaRPr lang="en-US" altLang="zh-CN" b="1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058" r="-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644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573881" y="185738"/>
            <a:ext cx="7667625" cy="59848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</a:rPr>
              <a:t>《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</a:rPr>
              <a:t>离散数</a:t>
            </a:r>
            <a:r>
              <a:rPr lang="zh-CN" alt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</a:rPr>
              <a:t>学</a:t>
            </a:r>
            <a:r>
              <a:rPr lang="en-US" altLang="zh-CN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</a:rPr>
              <a:t>》</a:t>
            </a:r>
            <a:r>
              <a:rPr lang="zh-CN" alt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</a:rPr>
              <a:t>教学内容</a:t>
            </a:r>
          </a:p>
        </p:txBody>
      </p:sp>
      <p:sp>
        <p:nvSpPr>
          <p:cNvPr id="13315" name="Rectangle 20"/>
          <p:cNvSpPr>
            <a:spLocks noChangeArrowheads="1"/>
          </p:cNvSpPr>
          <p:nvPr/>
        </p:nvSpPr>
        <p:spPr bwMode="auto">
          <a:xfrm>
            <a:off x="1547664" y="1052859"/>
            <a:ext cx="6480175" cy="547248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lIns="18000" rIns="1800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kumimoji="1" lang="en-US" altLang="zh-CN" sz="2400" b="1">
              <a:solidFill>
                <a:srgbClr val="000066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13316" name="Rectangle 21"/>
          <p:cNvSpPr>
            <a:spLocks noChangeArrowheads="1"/>
          </p:cNvSpPr>
          <p:nvPr/>
        </p:nvSpPr>
        <p:spPr bwMode="auto">
          <a:xfrm>
            <a:off x="1911202" y="1865659"/>
            <a:ext cx="5773737" cy="473075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lIns="18000" rIns="1800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sz="2400" b="1" dirty="0" smtClean="0">
                <a:solidFill>
                  <a:srgbClr val="000066"/>
                </a:solidFill>
                <a:latin typeface="Times New Roman" panose="02020603050405020304" pitchFamily="18" charset="0"/>
                <a:ea typeface="仿宋_GB2312" pitchFamily="49" charset="-122"/>
              </a:rPr>
              <a:t>第一章           命题逻辑          </a:t>
            </a:r>
            <a:r>
              <a:rPr kumimoji="1" lang="en-US" altLang="zh-CN" sz="2400" b="1" dirty="0" smtClean="0">
                <a:solidFill>
                  <a:srgbClr val="000066"/>
                </a:solidFill>
                <a:latin typeface="Times New Roman" panose="02020603050405020304" pitchFamily="18" charset="0"/>
                <a:ea typeface="仿宋_GB2312" pitchFamily="49" charset="-122"/>
              </a:rPr>
              <a:t>9</a:t>
            </a:r>
            <a:r>
              <a:rPr kumimoji="1"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仿宋_GB2312" pitchFamily="49" charset="-122"/>
              </a:rPr>
              <a:t>学时 </a:t>
            </a:r>
          </a:p>
        </p:txBody>
      </p:sp>
      <p:sp>
        <p:nvSpPr>
          <p:cNvPr id="13317" name="Rectangle 22"/>
          <p:cNvSpPr>
            <a:spLocks noChangeArrowheads="1"/>
          </p:cNvSpPr>
          <p:nvPr/>
        </p:nvSpPr>
        <p:spPr bwMode="auto">
          <a:xfrm>
            <a:off x="1911202" y="3267422"/>
            <a:ext cx="5773737" cy="49212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lIns="18000" rIns="1800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sz="2400" b="1" dirty="0" smtClean="0">
                <a:solidFill>
                  <a:srgbClr val="000066"/>
                </a:solidFill>
                <a:latin typeface="Times New Roman" panose="02020603050405020304" pitchFamily="18" charset="0"/>
                <a:ea typeface="仿宋_GB2312" pitchFamily="49" charset="-122"/>
              </a:rPr>
              <a:t>第二篇            集合论             </a:t>
            </a:r>
            <a:r>
              <a:rPr kumimoji="1" lang="en-US" altLang="zh-CN" sz="2400" b="1" dirty="0" smtClean="0">
                <a:solidFill>
                  <a:srgbClr val="000066"/>
                </a:solidFill>
                <a:latin typeface="Times New Roman" panose="02020603050405020304" pitchFamily="18" charset="0"/>
                <a:ea typeface="仿宋_GB2312" pitchFamily="49" charset="-122"/>
              </a:rPr>
              <a:t>18</a:t>
            </a:r>
            <a:r>
              <a:rPr kumimoji="1"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仿宋_GB2312" pitchFamily="49" charset="-122"/>
              </a:rPr>
              <a:t>学时</a:t>
            </a:r>
          </a:p>
        </p:txBody>
      </p:sp>
      <p:sp>
        <p:nvSpPr>
          <p:cNvPr id="13318" name="Rectangle 23"/>
          <p:cNvSpPr>
            <a:spLocks noChangeArrowheads="1"/>
          </p:cNvSpPr>
          <p:nvPr/>
        </p:nvSpPr>
        <p:spPr bwMode="auto">
          <a:xfrm>
            <a:off x="1911202" y="2522884"/>
            <a:ext cx="5773737" cy="560388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lIns="18000" rIns="1800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sz="2400" b="1" dirty="0" smtClean="0">
                <a:solidFill>
                  <a:srgbClr val="000066"/>
                </a:solidFill>
                <a:latin typeface="Times New Roman" panose="02020603050405020304" pitchFamily="18" charset="0"/>
                <a:ea typeface="仿宋_GB2312" pitchFamily="49" charset="-122"/>
              </a:rPr>
              <a:t>第二章            谓词逻辑           </a:t>
            </a:r>
            <a:r>
              <a:rPr kumimoji="1" lang="en-US" altLang="zh-CN" sz="2400" b="1" dirty="0" smtClean="0">
                <a:solidFill>
                  <a:srgbClr val="000066"/>
                </a:solidFill>
                <a:latin typeface="Times New Roman" panose="02020603050405020304" pitchFamily="18" charset="0"/>
                <a:ea typeface="仿宋_GB2312" pitchFamily="49" charset="-122"/>
              </a:rPr>
              <a:t>6</a:t>
            </a:r>
            <a:r>
              <a:rPr kumimoji="1" lang="zh-CN" altLang="en-US" sz="2400" b="1" dirty="0" smtClean="0">
                <a:solidFill>
                  <a:srgbClr val="000066"/>
                </a:solidFill>
                <a:latin typeface="Times New Roman" panose="02020603050405020304" pitchFamily="18" charset="0"/>
                <a:ea typeface="仿宋_GB2312" pitchFamily="49" charset="-122"/>
              </a:rPr>
              <a:t>学时</a:t>
            </a:r>
            <a:endParaRPr kumimoji="1" lang="zh-CN" altLang="en-US" sz="2400" b="1" dirty="0">
              <a:solidFill>
                <a:srgbClr val="000066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13319" name="Rectangle 24"/>
          <p:cNvSpPr>
            <a:spLocks noChangeArrowheads="1"/>
          </p:cNvSpPr>
          <p:nvPr/>
        </p:nvSpPr>
        <p:spPr bwMode="auto">
          <a:xfrm>
            <a:off x="1917552" y="3894484"/>
            <a:ext cx="5772150" cy="474663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lIns="18000" rIns="1800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sz="2400" b="1" dirty="0" smtClean="0">
                <a:solidFill>
                  <a:srgbClr val="000066"/>
                </a:solidFill>
                <a:latin typeface="Times New Roman" panose="02020603050405020304" pitchFamily="18" charset="0"/>
                <a:ea typeface="仿宋_GB2312" pitchFamily="49" charset="-122"/>
              </a:rPr>
              <a:t>第三章           集合与关系      </a:t>
            </a:r>
            <a:r>
              <a:rPr kumimoji="1" lang="en-US" altLang="zh-CN" sz="2400" b="1" dirty="0" smtClean="0">
                <a:solidFill>
                  <a:srgbClr val="000066"/>
                </a:solidFill>
                <a:latin typeface="Times New Roman" panose="02020603050405020304" pitchFamily="18" charset="0"/>
                <a:ea typeface="仿宋_GB2312" pitchFamily="49" charset="-122"/>
              </a:rPr>
              <a:t>12</a:t>
            </a:r>
            <a:r>
              <a:rPr kumimoji="1" lang="zh-CN" altLang="en-US" sz="2400" b="1" dirty="0" smtClean="0">
                <a:solidFill>
                  <a:srgbClr val="000066"/>
                </a:solidFill>
                <a:latin typeface="Times New Roman" panose="02020603050405020304" pitchFamily="18" charset="0"/>
                <a:ea typeface="仿宋_GB2312" pitchFamily="49" charset="-122"/>
              </a:rPr>
              <a:t>学时</a:t>
            </a:r>
            <a:endParaRPr kumimoji="1" lang="zh-CN" altLang="en-US" sz="2400" b="1" dirty="0">
              <a:solidFill>
                <a:srgbClr val="000066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13320" name="Rectangle 25"/>
          <p:cNvSpPr>
            <a:spLocks noChangeArrowheads="1"/>
          </p:cNvSpPr>
          <p:nvPr/>
        </p:nvSpPr>
        <p:spPr bwMode="auto">
          <a:xfrm>
            <a:off x="1911202" y="4505672"/>
            <a:ext cx="5773737" cy="471487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lIns="18000" rIns="1800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sz="2400" b="1" dirty="0" smtClean="0">
                <a:solidFill>
                  <a:srgbClr val="000066"/>
                </a:solidFill>
                <a:latin typeface="Times New Roman" panose="02020603050405020304" pitchFamily="18" charset="0"/>
                <a:ea typeface="仿宋_GB2312" pitchFamily="49" charset="-122"/>
              </a:rPr>
              <a:t>第四章               函数               </a:t>
            </a:r>
            <a:r>
              <a:rPr kumimoji="1" lang="en-US" altLang="zh-CN" sz="2400" b="1" dirty="0" smtClean="0">
                <a:solidFill>
                  <a:srgbClr val="000066"/>
                </a:solidFill>
                <a:latin typeface="Times New Roman" panose="02020603050405020304" pitchFamily="18" charset="0"/>
                <a:ea typeface="仿宋_GB2312" pitchFamily="49" charset="-122"/>
              </a:rPr>
              <a:t>6</a:t>
            </a:r>
            <a:r>
              <a:rPr kumimoji="1" lang="zh-CN" altLang="en-US" sz="2400" b="1" dirty="0" smtClean="0">
                <a:solidFill>
                  <a:srgbClr val="000066"/>
                </a:solidFill>
                <a:latin typeface="Times New Roman" panose="02020603050405020304" pitchFamily="18" charset="0"/>
                <a:ea typeface="仿宋_GB2312" pitchFamily="49" charset="-122"/>
              </a:rPr>
              <a:t>学时</a:t>
            </a:r>
            <a:endParaRPr kumimoji="1" lang="zh-CN" altLang="en-US" sz="2400" b="1" dirty="0">
              <a:solidFill>
                <a:srgbClr val="000066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13321" name="Rectangle 21"/>
          <p:cNvSpPr>
            <a:spLocks noChangeArrowheads="1"/>
          </p:cNvSpPr>
          <p:nvPr/>
        </p:nvSpPr>
        <p:spPr bwMode="auto">
          <a:xfrm>
            <a:off x="1938189" y="1252884"/>
            <a:ext cx="5773738" cy="5207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lIns="18000" rIns="1800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sz="2400" b="1" dirty="0" smtClean="0">
                <a:solidFill>
                  <a:srgbClr val="000066"/>
                </a:solidFill>
                <a:latin typeface="Times New Roman" panose="02020603050405020304" pitchFamily="18" charset="0"/>
                <a:ea typeface="仿宋_GB2312" pitchFamily="49" charset="-122"/>
              </a:rPr>
              <a:t>第一篇            数理逻辑          </a:t>
            </a:r>
            <a:r>
              <a:rPr kumimoji="1" lang="en-US" altLang="zh-CN" sz="2400" b="1" dirty="0" smtClean="0">
                <a:solidFill>
                  <a:srgbClr val="000066"/>
                </a:solidFill>
                <a:latin typeface="Times New Roman" panose="02020603050405020304" pitchFamily="18" charset="0"/>
                <a:ea typeface="仿宋_GB2312" pitchFamily="49" charset="-122"/>
              </a:rPr>
              <a:t>15</a:t>
            </a:r>
            <a:r>
              <a:rPr kumimoji="1" lang="zh-CN" altLang="en-US" sz="2400" b="1" dirty="0" smtClean="0">
                <a:solidFill>
                  <a:srgbClr val="000066"/>
                </a:solidFill>
                <a:latin typeface="Times New Roman" panose="02020603050405020304" pitchFamily="18" charset="0"/>
                <a:ea typeface="仿宋_GB2312" pitchFamily="49" charset="-122"/>
              </a:rPr>
              <a:t>学时 </a:t>
            </a:r>
            <a:endParaRPr kumimoji="1" lang="zh-CN" altLang="en-US" sz="2400" b="1" dirty="0">
              <a:solidFill>
                <a:srgbClr val="000066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13322" name="Rectangle 21"/>
          <p:cNvSpPr>
            <a:spLocks noChangeArrowheads="1"/>
          </p:cNvSpPr>
          <p:nvPr/>
        </p:nvSpPr>
        <p:spPr bwMode="auto">
          <a:xfrm>
            <a:off x="1907704" y="5723284"/>
            <a:ext cx="5773738" cy="5207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lIns="18000" rIns="1800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仿宋_GB2312" pitchFamily="49" charset="-122"/>
              </a:rPr>
              <a:t>复习、机动       </a:t>
            </a:r>
            <a:r>
              <a:rPr kumimoji="1" lang="en-US" altLang="zh-CN" sz="2400" b="1" dirty="0" smtClean="0">
                <a:solidFill>
                  <a:srgbClr val="000066"/>
                </a:solidFill>
                <a:latin typeface="Times New Roman" panose="02020603050405020304" pitchFamily="18" charset="0"/>
                <a:ea typeface="仿宋_GB2312" pitchFamily="49" charset="-122"/>
              </a:rPr>
              <a:t>6</a:t>
            </a:r>
            <a:r>
              <a:rPr kumimoji="1" lang="zh-CN" altLang="en-US" sz="2400" b="1" dirty="0" smtClean="0">
                <a:solidFill>
                  <a:srgbClr val="000066"/>
                </a:solidFill>
                <a:latin typeface="Times New Roman" panose="02020603050405020304" pitchFamily="18" charset="0"/>
                <a:ea typeface="仿宋_GB2312" pitchFamily="49" charset="-122"/>
              </a:rPr>
              <a:t>学时 </a:t>
            </a:r>
            <a:endParaRPr kumimoji="1" lang="zh-CN" altLang="en-US" sz="2400" b="1" dirty="0">
              <a:solidFill>
                <a:srgbClr val="000066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11" name="Rectangle 22"/>
          <p:cNvSpPr>
            <a:spLocks noChangeArrowheads="1"/>
          </p:cNvSpPr>
          <p:nvPr/>
        </p:nvSpPr>
        <p:spPr bwMode="auto">
          <a:xfrm>
            <a:off x="1889304" y="5085072"/>
            <a:ext cx="5773737" cy="49212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lIns="18000" rIns="1800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sz="2400" b="1" dirty="0" smtClean="0">
                <a:solidFill>
                  <a:srgbClr val="000066"/>
                </a:solidFill>
                <a:latin typeface="Times New Roman" panose="02020603050405020304" pitchFamily="18" charset="0"/>
                <a:ea typeface="仿宋_GB2312" pitchFamily="49" charset="-122"/>
              </a:rPr>
              <a:t>第四篇 （第七章）    图论      </a:t>
            </a:r>
            <a:r>
              <a:rPr kumimoji="1" lang="en-US" altLang="zh-CN" sz="2400" b="1" dirty="0" smtClean="0">
                <a:solidFill>
                  <a:srgbClr val="000066"/>
                </a:solidFill>
                <a:latin typeface="Times New Roman" panose="02020603050405020304" pitchFamily="18" charset="0"/>
                <a:ea typeface="仿宋_GB2312" pitchFamily="49" charset="-122"/>
              </a:rPr>
              <a:t>9</a:t>
            </a:r>
            <a:r>
              <a:rPr kumimoji="1" lang="zh-CN" altLang="en-US" sz="2400" b="1" dirty="0" smtClean="0">
                <a:solidFill>
                  <a:srgbClr val="000066"/>
                </a:solidFill>
                <a:latin typeface="Times New Roman" panose="02020603050405020304" pitchFamily="18" charset="0"/>
                <a:ea typeface="仿宋_GB2312" pitchFamily="49" charset="-122"/>
              </a:rPr>
              <a:t>学时</a:t>
            </a:r>
            <a:endParaRPr kumimoji="1" lang="zh-CN" altLang="en-US" sz="2400" b="1" dirty="0">
              <a:solidFill>
                <a:srgbClr val="000066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893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1-7 </a:t>
            </a:r>
            <a:r>
              <a:rPr lang="zh-CN" altLang="en-US" dirty="0"/>
              <a:t>对偶与范式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980728"/>
                <a:ext cx="8856984" cy="574074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例题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11 </a:t>
                </a:r>
                <a:r>
                  <a:rPr lang="zh-CN" altLang="en-US" b="1" dirty="0" smtClean="0"/>
                  <a:t>利用真值表技术求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/>
                  <a:t>的主合取范式与主析取范式。</a:t>
                </a:r>
                <a:endParaRPr lang="en-US" altLang="zh-CN" b="1" dirty="0" smtClean="0"/>
              </a:p>
              <a:p>
                <a:endParaRPr lang="en-US" altLang="zh-CN" b="1" dirty="0" smtClean="0"/>
              </a:p>
              <a:p>
                <a:endParaRPr lang="en-US" altLang="zh-CN" b="1" dirty="0"/>
              </a:p>
              <a:p>
                <a:endParaRPr lang="en-US" altLang="zh-CN" b="1" dirty="0" smtClean="0"/>
              </a:p>
              <a:p>
                <a:endParaRPr lang="en-US" altLang="zh-CN" b="1" dirty="0"/>
              </a:p>
              <a:p>
                <a:endParaRPr lang="en-US" altLang="zh-CN" b="1" dirty="0" smtClean="0"/>
              </a:p>
              <a:p>
                <a:endParaRPr lang="en-US" altLang="zh-CN" b="1" dirty="0"/>
              </a:p>
              <a:p>
                <a:endParaRPr lang="en-US" altLang="zh-CN" b="1" dirty="0" smtClean="0"/>
              </a:p>
              <a:p>
                <a:endParaRPr lang="en-US" altLang="zh-CN" b="1" dirty="0"/>
              </a:p>
              <a:p>
                <a:pPr marL="0" indent="0">
                  <a:buNone/>
                </a:pPr>
                <a:endParaRPr lang="en-US" altLang="zh-CN" b="1" dirty="0" smtClean="0"/>
              </a:p>
              <a:p>
                <a:pPr marL="0" indent="0">
                  <a:buNone/>
                </a:pPr>
                <a:r>
                  <a:rPr lang="zh-CN" altLang="en-US" b="1" dirty="0" smtClean="0">
                    <a:solidFill>
                      <a:srgbClr val="CC0099"/>
                    </a:solidFill>
                  </a:rPr>
                  <a:t>解</a:t>
                </a:r>
                <a:r>
                  <a:rPr lang="en-US" altLang="zh-CN" b="1" dirty="0" smtClean="0">
                    <a:solidFill>
                      <a:srgbClr val="CC0099"/>
                    </a:solidFill>
                  </a:rPr>
                  <a:t>. </a:t>
                </a:r>
                <a:r>
                  <a:rPr lang="zh-CN" altLang="en-US" b="1" dirty="0" smtClean="0"/>
                  <a:t>主合取范式为：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)⟺(¬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1" dirty="0" smtClean="0"/>
              </a:p>
              <a:p>
                <a:pPr marL="0" indent="0">
                  <a:buNone/>
                </a:pPr>
                <a:r>
                  <a:rPr lang="zh-CN" altLang="en-US" b="1" dirty="0" smtClean="0"/>
                  <a:t>主析取范式为</a:t>
                </a:r>
                <a:r>
                  <a:rPr lang="en-US" altLang="zh-CN" b="1" dirty="0" smtClean="0"/>
                  <a:t>: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)⟺(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980728"/>
                <a:ext cx="8856984" cy="5740747"/>
              </a:xfrm>
              <a:blipFill rotWithShape="0">
                <a:blip r:embed="rId2"/>
                <a:stretch>
                  <a:fillRect l="-895" t="-15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90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3165983"/>
                  </p:ext>
                </p:extLst>
              </p:nvPr>
            </p:nvGraphicFramePr>
            <p:xfrm>
              <a:off x="2051720" y="1484784"/>
              <a:ext cx="6480720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9208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9208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0811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8012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216024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𝑹</m:t>
                                </m:r>
                              </m:oMath>
                            </m:oMathPara>
                          </a14:m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∨(</m:t>
                                </m:r>
                                <m:r>
                                  <a:rPr lang="en-US" altLang="zh-CN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𝑹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solidFill>
                                <a:srgbClr val="CC00CC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b="1" i="1" dirty="0">
                            <a:solidFill>
                              <a:srgbClr val="CC00CC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solidFill>
                                <a:srgbClr val="CC00CC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b="1" i="1" dirty="0">
                            <a:solidFill>
                              <a:srgbClr val="CC00CC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solidFill>
                                <a:srgbClr val="CC00CC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b="1" i="1" dirty="0">
                            <a:solidFill>
                              <a:srgbClr val="CC00CC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solidFill>
                                <a:srgbClr val="CC00CC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b="1" i="1" dirty="0">
                            <a:solidFill>
                              <a:srgbClr val="CC00CC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3165983"/>
                  </p:ext>
                </p:extLst>
              </p:nvPr>
            </p:nvGraphicFramePr>
            <p:xfrm>
              <a:off x="2051720" y="1484784"/>
              <a:ext cx="6480720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72"/>
                    <a:gridCol w="792088"/>
                    <a:gridCol w="792088"/>
                    <a:gridCol w="1008112"/>
                    <a:gridCol w="1080120"/>
                    <a:gridCol w="216024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21084" t="-8197" r="-322892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01130" t="-8197" r="-202825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0000" t="-8197" r="-1127" b="-82295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solidFill>
                                <a:srgbClr val="CC00CC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b="1" i="1" dirty="0">
                            <a:solidFill>
                              <a:srgbClr val="CC00CC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solidFill>
                                <a:srgbClr val="CC00CC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b="1" i="1" dirty="0">
                            <a:solidFill>
                              <a:srgbClr val="CC00CC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solidFill>
                                <a:srgbClr val="CC00CC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b="1" i="1" dirty="0">
                            <a:solidFill>
                              <a:srgbClr val="CC00CC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 smtClean="0">
                              <a:solidFill>
                                <a:srgbClr val="CC00CC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b="1" i="1" dirty="0">
                            <a:solidFill>
                              <a:srgbClr val="CC00CC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1251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1-7 </a:t>
            </a:r>
            <a:r>
              <a:rPr lang="zh-CN" altLang="en-US" dirty="0"/>
              <a:t>对偶与范式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>
                    <a:solidFill>
                      <a:srgbClr val="CC00CC"/>
                    </a:solidFill>
                  </a:rPr>
                  <a:t>主合取范式推演步骤</a:t>
                </a:r>
                <a:r>
                  <a:rPr lang="zh-CN" altLang="en-US" b="1" dirty="0" smtClean="0"/>
                  <a:t>：</a:t>
                </a:r>
                <a:endParaRPr lang="en-US" altLang="zh-CN" b="1" dirty="0" smtClean="0"/>
              </a:p>
              <a:p>
                <a:pPr lvl="1"/>
                <a:r>
                  <a:rPr lang="zh-CN" altLang="en-US" b="1" dirty="0" smtClean="0"/>
                  <a:t>化归为合取范式</a:t>
                </a:r>
                <a:endParaRPr lang="en-US" altLang="zh-CN" b="1" dirty="0" smtClean="0"/>
              </a:p>
              <a:p>
                <a:pPr lvl="1"/>
                <a:r>
                  <a:rPr lang="zh-CN" altLang="en-US" b="1" dirty="0" smtClean="0"/>
                  <a:t>除去合取范式中所有为真的合取项</a:t>
                </a:r>
                <a:endParaRPr lang="en-US" altLang="zh-CN" b="1" dirty="0" smtClean="0"/>
              </a:p>
              <a:p>
                <a:pPr lvl="1"/>
                <a:r>
                  <a:rPr lang="zh-CN" altLang="en-US" b="1" dirty="0"/>
                  <a:t>合并</a:t>
                </a:r>
                <a:r>
                  <a:rPr lang="zh-CN" altLang="en-US" b="1" dirty="0" smtClean="0"/>
                  <a:t>相同的析取项和相同的变元</a:t>
                </a:r>
                <a:endParaRPr lang="en-US" altLang="zh-CN" b="1" dirty="0" smtClean="0"/>
              </a:p>
              <a:p>
                <a:pPr lvl="1"/>
                <a:r>
                  <a:rPr lang="zh-CN" altLang="en-US" b="1" dirty="0" smtClean="0"/>
                  <a:t>对析取项补入没有出现的命题变元，即添加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/>
                  <a:t>式，然后应用分配律展开公式。</a:t>
                </a:r>
                <a:endParaRPr lang="en-US" altLang="zh-CN" b="1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0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549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1-7 </a:t>
            </a:r>
            <a:r>
              <a:rPr lang="zh-CN" altLang="en-US" dirty="0"/>
              <a:t>对偶与范式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113344"/>
                <a:ext cx="8517632" cy="4824536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例题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12 </a:t>
                </a:r>
                <a:r>
                  <a:rPr lang="zh-CN" altLang="en-US" b="1" dirty="0" smtClean="0"/>
                  <a:t>化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/>
                  <a:t>为主合取范式。</a:t>
                </a:r>
                <a:endParaRPr lang="en-US" altLang="zh-CN" b="1" dirty="0" smtClean="0"/>
              </a:p>
              <a:p>
                <a:pPr marL="0" indent="0">
                  <a:buNone/>
                </a:pPr>
                <a:r>
                  <a:rPr lang="zh-CN" altLang="en-US" b="1" dirty="0" smtClean="0">
                    <a:solidFill>
                      <a:srgbClr val="CC0099"/>
                    </a:solidFill>
                  </a:rPr>
                  <a:t>解</a:t>
                </a:r>
                <a:r>
                  <a:rPr lang="en-US" altLang="zh-CN" b="1" dirty="0" smtClean="0">
                    <a:solidFill>
                      <a:srgbClr val="CC0099"/>
                    </a:solidFill>
                  </a:rPr>
                  <a:t>.</a:t>
                </a:r>
                <a:r>
                  <a:rPr lang="en-US" altLang="zh-CN" b="1" dirty="0">
                    <a:solidFill>
                      <a:srgbClr val="CC0099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)⟺((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)⟺(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)∧(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)⟺(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)∧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)∧(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))⟺</m:t>
                    </m:r>
                  </m:oMath>
                </a14:m>
                <a:r>
                  <a:rPr lang="en-US" altLang="zh-CN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∧(¬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)∧(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)∧(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)⟺</m:t>
                    </m:r>
                  </m:oMath>
                </a14:m>
                <a:r>
                  <a:rPr lang="en-US" altLang="zh-CN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)∧(¬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)∧(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1" dirty="0" smtClean="0"/>
              </a:p>
              <a:p>
                <a:pPr marL="0" indent="0">
                  <a:buNone/>
                </a:pPr>
                <a:endParaRPr lang="zh-CN" altLang="en-US" b="1" dirty="0"/>
              </a:p>
              <a:p>
                <a:r>
                  <a:rPr lang="zh-CN" altLang="en-US" b="1" dirty="0" smtClean="0">
                    <a:solidFill>
                      <a:srgbClr val="7030A0"/>
                    </a:solidFill>
                  </a:rPr>
                  <a:t>用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zh-CN" altLang="en-US" b="1" dirty="0" smtClean="0">
                    <a:solidFill>
                      <a:srgbClr val="7030A0"/>
                    </a:solidFill>
                  </a:rPr>
                  <a:t>表示小项的析取，</a:t>
                </a:r>
                <a14:m>
                  <m:oMath xmlns:m="http://schemas.openxmlformats.org/officeDocument/2006/math">
                    <m:r>
                      <a:rPr lang="zh-CN" alt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∑</m:t>
                    </m:r>
                    <m:r>
                      <a:rPr lang="en-US" altLang="zh-CN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altLang="zh-CN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zh-CN" altLang="en-US" b="1" dirty="0" smtClean="0">
                    <a:solidFill>
                      <a:srgbClr val="7030A0"/>
                    </a:solidFill>
                  </a:rPr>
                  <a:t>表示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en-US" altLang="zh-CN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en-US" altLang="zh-CN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b="1" dirty="0" smtClean="0">
                    <a:solidFill>
                      <a:srgbClr val="7030A0"/>
                    </a:solidFill>
                  </a:rPr>
                  <a:t>；</a:t>
                </a:r>
                <a:r>
                  <a:rPr lang="zh-CN" altLang="en-US" b="1" dirty="0">
                    <a:solidFill>
                      <a:srgbClr val="7030A0"/>
                    </a:solidFill>
                  </a:rPr>
                  <a:t>用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∏</m:t>
                    </m:r>
                  </m:oMath>
                </a14:m>
                <a:r>
                  <a:rPr lang="zh-CN" altLang="en-US" b="1" dirty="0" smtClean="0">
                    <a:solidFill>
                      <a:srgbClr val="7030A0"/>
                    </a:solidFill>
                  </a:rPr>
                  <a:t>表示</a:t>
                </a:r>
                <a:r>
                  <a:rPr lang="zh-CN" altLang="en-US" b="1" dirty="0">
                    <a:solidFill>
                      <a:srgbClr val="7030A0"/>
                    </a:solidFill>
                  </a:rPr>
                  <a:t>大</a:t>
                </a:r>
                <a:r>
                  <a:rPr lang="zh-CN" altLang="en-US" b="1" dirty="0" smtClean="0">
                    <a:solidFill>
                      <a:srgbClr val="7030A0"/>
                    </a:solidFill>
                  </a:rPr>
                  <a:t>项的合取</a:t>
                </a:r>
                <a:r>
                  <a:rPr lang="zh-CN" altLang="en-US" b="1" dirty="0">
                    <a:solidFill>
                      <a:srgbClr val="7030A0"/>
                    </a:solidFill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∏</m:t>
                    </m:r>
                    <m:r>
                      <a:rPr lang="en-US" altLang="zh-CN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altLang="zh-CN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zh-CN" altLang="en-US" b="1" dirty="0">
                    <a:solidFill>
                      <a:srgbClr val="7030A0"/>
                    </a:solidFill>
                  </a:rPr>
                  <a:t>表示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b="1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altLang="zh-CN" b="1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b="1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altLang="zh-CN" b="1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b="1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endParaRPr lang="en-US" altLang="zh-CN" b="1" dirty="0" smtClean="0"/>
              </a:p>
              <a:p>
                <a:pPr marL="0" indent="0">
                  <a:buNone/>
                </a:pPr>
                <a:r>
                  <a:rPr lang="zh-CN" altLang="en-US" b="1" dirty="0" smtClean="0"/>
                  <a:t>由例</a:t>
                </a:r>
                <a:r>
                  <a:rPr lang="en-US" altLang="zh-CN" b="1" dirty="0" smtClean="0"/>
                  <a:t>11</a:t>
                </a:r>
              </a:p>
              <a:p>
                <a:pPr marL="0" indent="0">
                  <a:buNone/>
                </a:pPr>
                <a:r>
                  <a:rPr lang="zh-CN" altLang="en-US" b="1" dirty="0" smtClean="0"/>
                  <a:t>主</a:t>
                </a:r>
                <a:r>
                  <a:rPr lang="zh-CN" altLang="en-US" b="1" dirty="0"/>
                  <a:t>析取范式为</a:t>
                </a:r>
                <a:r>
                  <a:rPr lang="en-US" altLang="zh-CN" b="1" dirty="0"/>
                  <a:t>: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)⟺(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zh-CN" alt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）</m:t>
                    </m:r>
                  </m:oMath>
                </a14:m>
                <a:endParaRPr lang="zh-CN" altLang="en-US" b="1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𝟎𝟎𝟏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𝟏𝟏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𝟔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</m:sub>
                    </m:sSub>
                    <m:r>
                      <a:rPr lang="zh-CN" altLang="en-US" b="1" i="1">
                        <a:latin typeface="Cambria Math" panose="02040503050406030204" pitchFamily="18" charset="0"/>
                      </a:rPr>
                      <m:t>（倒序编码）</m:t>
                    </m:r>
                  </m:oMath>
                </a14:m>
                <a:endParaRPr lang="en-US" altLang="zh-CN" b="1" dirty="0" smtClean="0"/>
              </a:p>
              <a:p>
                <a:pPr marL="0" indent="0">
                  <a:buNone/>
                </a:pPr>
                <a:r>
                  <a:rPr lang="zh-CN" altLang="en-US" b="1" dirty="0" smtClean="0"/>
                  <a:t>主合取范式为：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)⟺(¬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1" dirty="0" smtClean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𝟎𝟎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∏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（</a:t>
                </a:r>
                <a14:m>
                  <m:oMath xmlns:m="http://schemas.openxmlformats.org/officeDocument/2006/math">
                    <m:r>
                      <a:rPr lang="zh-CN" altLang="en-US" b="1" i="1">
                        <a:latin typeface="Cambria Math" panose="02040503050406030204" pitchFamily="18" charset="0"/>
                      </a:rPr>
                      <m:t>倒序编码</m:t>
                    </m:r>
                  </m:oMath>
                </a14:m>
                <a:r>
                  <a:rPr lang="zh-CN" altLang="en-US" b="1" dirty="0" smtClean="0"/>
                  <a:t>）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113344"/>
                <a:ext cx="8517632" cy="4824536"/>
              </a:xfrm>
              <a:blipFill rotWithShape="0">
                <a:blip r:embed="rId2"/>
                <a:stretch>
                  <a:fillRect l="-644" t="-20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0257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1-7 </a:t>
            </a:r>
            <a:r>
              <a:rPr lang="zh-CN" altLang="en-US" dirty="0"/>
              <a:t>对偶与范式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340768"/>
                <a:ext cx="8229600" cy="2376264"/>
              </a:xfrm>
            </p:spPr>
            <p:txBody>
              <a:bodyPr/>
              <a:lstStyle/>
              <a:p>
                <a:r>
                  <a:rPr lang="zh-CN" altLang="en-US" b="1" dirty="0" smtClean="0"/>
                  <a:t>如果命题公式</a:t>
                </a:r>
                <a:r>
                  <a:rPr lang="en-US" altLang="zh-CN" b="1" dirty="0" smtClean="0"/>
                  <a:t>P</a:t>
                </a:r>
                <a:r>
                  <a:rPr lang="zh-CN" altLang="en-US" b="1" dirty="0" smtClean="0"/>
                  <a:t>的主析取范式为：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∑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，则</a:t>
                </a:r>
                <a:r>
                  <a:rPr lang="en-US" altLang="zh-CN" b="1" dirty="0" smtClean="0"/>
                  <a:t>P</a:t>
                </a:r>
                <a:r>
                  <a:rPr lang="zh-CN" altLang="en-US" b="1" dirty="0" smtClean="0"/>
                  <a:t>的主合取范式为：</a:t>
                </a:r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latin typeface="Cambria Math" panose="02040503050406030204" pitchFamily="18" charset="0"/>
                        </a:rPr>
                        <m:t>∏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,⋯,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340768"/>
                <a:ext cx="8229600" cy="2376264"/>
              </a:xfrm>
              <a:blipFill rotWithShape="0">
                <a:blip r:embed="rId2"/>
                <a:stretch>
                  <a:fillRect l="-1037" t="-2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78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899592" y="1556792"/>
            <a:ext cx="7489825" cy="3231654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	</a:t>
            </a: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学习要点：</a:t>
            </a:r>
            <a:endParaRPr kumimoji="1" lang="en-US" altLang="zh-CN" sz="2400" b="1" dirty="0" smtClean="0">
              <a:solidFill>
                <a:srgbClr val="003300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</a:t>
            </a: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          </a:t>
            </a: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理解并掌握基本概念：对偶式，合取范式，析取范式，小项（布尔合取），大项（布尔析取），主析取范式，主合取范式</a:t>
            </a:r>
            <a:endParaRPr kumimoji="1" lang="en-US" altLang="zh-CN" sz="2400" b="1" dirty="0" smtClean="0">
              <a:solidFill>
                <a:srgbClr val="003300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</a:t>
            </a: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          </a:t>
            </a: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主析取范式及主合取范式的二进制表示，以及相互关系</a:t>
            </a:r>
            <a:endParaRPr kumimoji="1" lang="en-US" altLang="zh-CN" sz="2400" b="1" dirty="0" smtClean="0">
              <a:solidFill>
                <a:srgbClr val="003300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</a:t>
            </a: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           </a:t>
            </a: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会求解（主）</a:t>
            </a:r>
            <a:r>
              <a:rPr kumimoji="1" lang="zh-CN" altLang="en-US" sz="2400" b="1" dirty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析取范式和（主）合取范式</a:t>
            </a:r>
            <a:endParaRPr lang="en-US" altLang="zh-CN" sz="2400" b="1" dirty="0"/>
          </a:p>
        </p:txBody>
      </p:sp>
      <p:pic>
        <p:nvPicPr>
          <p:cNvPr id="60419" name="Picture 3" descr="52design_com_kr_0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90805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0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61AB0D9-82E6-4E3E-9DDC-5AE59A461BF1}" type="slidenum">
              <a:rPr lang="en-US" altLang="zh-CN" smtClean="0">
                <a:solidFill>
                  <a:srgbClr val="045C75"/>
                </a:solidFill>
              </a:rPr>
              <a:pPr/>
              <a:t>94</a:t>
            </a:fld>
            <a:endParaRPr lang="en-US" altLang="zh-CN" smtClean="0">
              <a:solidFill>
                <a:srgbClr val="045C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82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1325563" y="1544638"/>
            <a:ext cx="7026275" cy="4339650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	</a:t>
            </a:r>
            <a:r>
              <a:rPr kumimoji="1" lang="zh-CN" altLang="en-US" sz="36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作业：</a:t>
            </a:r>
            <a:endParaRPr kumimoji="1" lang="en-US" altLang="zh-CN" sz="3600" b="1" dirty="0" smtClean="0">
              <a:solidFill>
                <a:srgbClr val="003300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3600" b="1" dirty="0" err="1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P39</a:t>
            </a:r>
            <a:r>
              <a:rPr kumimoji="1" lang="en-US" altLang="zh-CN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:  1-6</a:t>
            </a:r>
            <a:r>
              <a:rPr kumimoji="1" lang="zh-CN" altLang="en-US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习题</a:t>
            </a:r>
            <a:endParaRPr kumimoji="1" lang="en-US" altLang="zh-CN" sz="3600" b="1" dirty="0" smtClean="0">
              <a:solidFill>
                <a:srgbClr val="00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(2)</a:t>
            </a:r>
            <a:r>
              <a:rPr kumimoji="1" lang="en-US" altLang="zh-CN" sz="3600" b="1" dirty="0" err="1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a,d</a:t>
            </a:r>
            <a:endParaRPr kumimoji="1" lang="en-US" altLang="zh-CN" sz="3600" b="1" dirty="0" smtClean="0">
              <a:solidFill>
                <a:srgbClr val="00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(3)</a:t>
            </a:r>
            <a:r>
              <a:rPr kumimoji="1" lang="en-US" altLang="zh-CN" sz="3600" b="1" dirty="0" err="1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a,c</a:t>
            </a:r>
            <a:endParaRPr kumimoji="1" lang="en-US" altLang="zh-CN" sz="3600" b="1" dirty="0" smtClean="0">
              <a:solidFill>
                <a:srgbClr val="00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(4)</a:t>
            </a:r>
            <a:r>
              <a:rPr kumimoji="1" lang="en-US" altLang="zh-CN" sz="3600" b="1" dirty="0" err="1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a,b</a:t>
            </a:r>
            <a:r>
              <a:rPr kumimoji="1" lang="zh-CN" altLang="en-US" sz="2400" b="1" dirty="0" smtClean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（提示：主析取范式和主合取范式求出一个，另一个可以用性质求解）</a:t>
            </a:r>
          </a:p>
        </p:txBody>
      </p:sp>
      <p:pic>
        <p:nvPicPr>
          <p:cNvPr id="61443" name="Picture 3" descr="52design_com_kr_0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90805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4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14F8AE-9276-4131-A536-34B1A9980463}" type="slidenum">
              <a:rPr lang="en-US" altLang="zh-CN" smtClean="0">
                <a:solidFill>
                  <a:srgbClr val="045C75"/>
                </a:solidFill>
              </a:rPr>
              <a:pPr/>
              <a:t>95</a:t>
            </a:fld>
            <a:endParaRPr lang="en-US" altLang="zh-CN" smtClean="0">
              <a:solidFill>
                <a:srgbClr val="045C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13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1-8 </a:t>
            </a:r>
            <a:r>
              <a:rPr lang="zh-CN" altLang="en-US" dirty="0" smtClean="0"/>
              <a:t>推理理论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>
                    <a:solidFill>
                      <a:srgbClr val="CC0099"/>
                    </a:solidFill>
                  </a:rPr>
                  <a:t>论证</a:t>
                </a:r>
                <a:r>
                  <a:rPr lang="zh-CN" altLang="en-US" b="1" dirty="0" smtClean="0"/>
                  <a:t>：把本门学科的一些定律、定理和条件，作为假设前提，尽管这些前提在数理逻辑中实非永真，但在推理过程中，却总是假设这些命题为</a:t>
                </a:r>
                <a:r>
                  <a:rPr lang="en-US" altLang="zh-CN" b="1" dirty="0" smtClean="0"/>
                  <a:t>T</a:t>
                </a:r>
                <a:r>
                  <a:rPr lang="zh-CN" altLang="en-US" b="1" dirty="0" smtClean="0"/>
                  <a:t>，并使用一些公认的规则，得到另外的命题，形成结论，这个过程就是论证。</a:t>
                </a:r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1-8.1 </a:t>
                </a:r>
                <a:r>
                  <a:rPr lang="zh-CN" altLang="en-US" b="1" dirty="0" smtClean="0"/>
                  <a:t>设</a:t>
                </a:r>
                <a:r>
                  <a:rPr lang="en-US" altLang="zh-CN" b="1" dirty="0" smtClean="0"/>
                  <a:t>A</a:t>
                </a:r>
                <a:r>
                  <a:rPr lang="zh-CN" altLang="en-US" b="1" dirty="0" smtClean="0"/>
                  <a:t>和</a:t>
                </a:r>
                <a:r>
                  <a:rPr lang="en-US" altLang="zh-CN" b="1" dirty="0" smtClean="0"/>
                  <a:t>C</a:t>
                </a:r>
                <a:r>
                  <a:rPr lang="zh-CN" altLang="en-US" b="1" dirty="0" smtClean="0"/>
                  <a:t>是两个命题公式，当且仅当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zh-CN" altLang="en-US" b="1" dirty="0" smtClean="0"/>
                  <a:t>为一重言式，即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zh-CN" altLang="en-US" b="1" dirty="0" smtClean="0"/>
                  <a:t>，称</a:t>
                </a:r>
                <a:r>
                  <a:rPr lang="en-US" altLang="zh-CN" b="1" dirty="0" smtClean="0"/>
                  <a:t>C</a:t>
                </a:r>
                <a:r>
                  <a:rPr lang="zh-CN" altLang="en-US" b="1" dirty="0" smtClean="0"/>
                  <a:t>是</a:t>
                </a:r>
                <a:r>
                  <a:rPr lang="en-US" altLang="zh-CN" b="1" dirty="0" smtClean="0"/>
                  <a:t>A</a:t>
                </a:r>
                <a:r>
                  <a:rPr lang="zh-CN" altLang="en-US" b="1" dirty="0" smtClean="0"/>
                  <a:t>的有效结论。或</a:t>
                </a:r>
                <a:r>
                  <a:rPr lang="en-US" altLang="zh-CN" b="1" dirty="0" smtClean="0"/>
                  <a:t>C</a:t>
                </a:r>
                <a:r>
                  <a:rPr lang="zh-CN" altLang="en-US" b="1" dirty="0" smtClean="0"/>
                  <a:t>可由</a:t>
                </a:r>
                <a:r>
                  <a:rPr lang="en-US" altLang="zh-CN" b="1" dirty="0" smtClean="0"/>
                  <a:t>A</a:t>
                </a:r>
                <a:r>
                  <a:rPr lang="zh-CN" altLang="en-US" b="1" dirty="0" smtClean="0"/>
                  <a:t>逻辑地推出。</a:t>
                </a:r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CC0099"/>
                    </a:solidFill>
                  </a:rPr>
                  <a:t>注：这个定义可以推广到有</a:t>
                </a:r>
                <a:r>
                  <a:rPr lang="en-US" altLang="zh-CN" b="1" dirty="0" smtClean="0">
                    <a:solidFill>
                      <a:srgbClr val="CC0099"/>
                    </a:solidFill>
                  </a:rPr>
                  <a:t>n</a:t>
                </a:r>
                <a:r>
                  <a:rPr lang="zh-CN" altLang="en-US" b="1" dirty="0" smtClean="0">
                    <a:solidFill>
                      <a:srgbClr val="CC0099"/>
                    </a:solidFill>
                  </a:rPr>
                  <a:t>个前提的情况。</a:t>
                </a:r>
                <a:endParaRPr lang="en-US" altLang="zh-CN" b="1" dirty="0" smtClean="0">
                  <a:solidFill>
                    <a:srgbClr val="CC0099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b="1" dirty="0"/>
                  <a:t> </a:t>
                </a:r>
                <a:r>
                  <a:rPr lang="en-US" altLang="zh-CN" b="1" dirty="0" smtClean="0"/>
                  <a:t>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zh-CN" altLang="en-US" b="1" dirty="0" smtClean="0"/>
                  <a:t>是命题公式，当且仅当</a:t>
                </a:r>
                <a:endParaRPr lang="en-US" altLang="zh-CN" b="1" dirty="0" smtClean="0"/>
              </a:p>
              <a:p>
                <a:pPr marL="0" indent="0" algn="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zh-CN" altLang="en-US" b="1" dirty="0" smtClean="0"/>
                  <a:t>，             </a:t>
                </a:r>
                <a:r>
                  <a:rPr lang="en-US" altLang="zh-CN" b="1" dirty="0" smtClean="0"/>
                  <a:t>(A)</a:t>
                </a:r>
              </a:p>
              <a:p>
                <a:pPr marL="0" indent="0">
                  <a:buNone/>
                </a:pPr>
                <a:r>
                  <a:rPr lang="zh-CN" altLang="en-US" b="1" dirty="0" smtClean="0"/>
                  <a:t>  称</a:t>
                </a:r>
                <a:r>
                  <a:rPr lang="en-US" altLang="zh-CN" b="1" dirty="0" smtClean="0"/>
                  <a:t>C</a:t>
                </a:r>
                <a:r>
                  <a:rPr lang="zh-CN" altLang="en-US" b="1" dirty="0" smtClean="0"/>
                  <a:t>是一组前提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的有效结论</a:t>
                </a:r>
                <a:r>
                  <a:rPr lang="zh-CN" altLang="en-US" dirty="0" smtClean="0"/>
                  <a:t>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058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03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1-8 </a:t>
            </a:r>
            <a:r>
              <a:rPr lang="zh-CN" altLang="en-US" dirty="0"/>
              <a:t>推理理论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124744"/>
                <a:ext cx="8229600" cy="5231606"/>
              </a:xfrm>
            </p:spPr>
            <p:txBody>
              <a:bodyPr/>
              <a:lstStyle/>
              <a:p>
                <a:r>
                  <a:rPr lang="en-US" altLang="zh-CN" b="1" dirty="0" smtClean="0">
                    <a:solidFill>
                      <a:srgbClr val="0000CC"/>
                    </a:solidFill>
                  </a:rPr>
                  <a:t>(1) </a:t>
                </a:r>
                <a:r>
                  <a:rPr lang="zh-CN" altLang="en-US" b="1" dirty="0" smtClean="0">
                    <a:solidFill>
                      <a:srgbClr val="0000CC"/>
                    </a:solidFill>
                  </a:rPr>
                  <a:t>真值表法</a:t>
                </a:r>
                <a:endParaRPr lang="en-US" altLang="zh-CN" b="1" dirty="0" smtClean="0">
                  <a:solidFill>
                    <a:srgbClr val="0000CC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是出现于前提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和结论</a:t>
                </a:r>
                <a:r>
                  <a:rPr lang="en-US" altLang="zh-CN" b="1" dirty="0" smtClean="0"/>
                  <a:t>C</a:t>
                </a:r>
                <a:r>
                  <a:rPr lang="zh-CN" altLang="en-US" b="1" dirty="0" smtClean="0"/>
                  <a:t>中的全部命题变元，假定对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作了全部的真值指派，这样就能对应地确定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和</a:t>
                </a:r>
                <a:r>
                  <a:rPr lang="en-US" altLang="zh-CN" b="1" dirty="0" smtClean="0"/>
                  <a:t>C</a:t>
                </a:r>
                <a:r>
                  <a:rPr lang="zh-CN" altLang="en-US" b="1" dirty="0" smtClean="0"/>
                  <a:t>的所有真值，列出这个真值表，即可以看出</a:t>
                </a:r>
                <a:r>
                  <a:rPr lang="en-US" altLang="zh-CN" b="1" dirty="0" smtClean="0"/>
                  <a:t>(A)</a:t>
                </a:r>
                <a:r>
                  <a:rPr lang="zh-CN" altLang="en-US" b="1" dirty="0" smtClean="0"/>
                  <a:t>是否成立。</a:t>
                </a:r>
                <a:endParaRPr lang="en-US" altLang="zh-CN" b="1" dirty="0" smtClean="0"/>
              </a:p>
              <a:p>
                <a:pPr marL="0" indent="0">
                  <a:buNone/>
                </a:pPr>
                <a:endParaRPr lang="en-US" altLang="zh-CN" b="1" dirty="0"/>
              </a:p>
              <a:p>
                <a:pPr marL="0" indent="0">
                  <a:buNone/>
                </a:pPr>
                <a:r>
                  <a:rPr lang="zh-CN" altLang="en-US" b="1" dirty="0" smtClean="0"/>
                  <a:t>    若从真值表上找出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真值均为</a:t>
                </a:r>
                <a:r>
                  <a:rPr lang="en-US" altLang="zh-CN" b="1" dirty="0" smtClean="0"/>
                  <a:t>T</a:t>
                </a:r>
                <a:r>
                  <a:rPr lang="zh-CN" altLang="en-US" b="1" dirty="0" smtClean="0"/>
                  <a:t>的行，对于每一个这样的行，若</a:t>
                </a:r>
                <a:r>
                  <a:rPr lang="en-US" altLang="zh-CN" b="1" dirty="0" smtClean="0"/>
                  <a:t>C</a:t>
                </a:r>
                <a:r>
                  <a:rPr lang="zh-CN" altLang="en-US" b="1" dirty="0" smtClean="0"/>
                  <a:t>也有真值</a:t>
                </a:r>
                <a:r>
                  <a:rPr lang="en-US" altLang="zh-CN" b="1" dirty="0" smtClean="0"/>
                  <a:t>T</a:t>
                </a:r>
                <a:r>
                  <a:rPr lang="zh-CN" altLang="en-US" b="1" dirty="0" smtClean="0"/>
                  <a:t>，则</a:t>
                </a:r>
                <a:r>
                  <a:rPr lang="en-US" altLang="zh-CN" b="1" dirty="0" smtClean="0"/>
                  <a:t>(A)</a:t>
                </a:r>
                <a:r>
                  <a:rPr lang="zh-CN" altLang="en-US" b="1" dirty="0" smtClean="0"/>
                  <a:t>式成立，或者看</a:t>
                </a:r>
                <a:r>
                  <a:rPr lang="en-US" altLang="zh-CN" b="1" dirty="0" smtClean="0"/>
                  <a:t>C</a:t>
                </a:r>
                <a:r>
                  <a:rPr lang="zh-CN" altLang="en-US" b="1" dirty="0" smtClean="0"/>
                  <a:t>的真值为</a:t>
                </a:r>
                <a:r>
                  <a:rPr lang="en-US" altLang="zh-CN" b="1" dirty="0" smtClean="0"/>
                  <a:t>F</a:t>
                </a:r>
                <a:r>
                  <a:rPr lang="zh-CN" altLang="en-US" b="1" dirty="0" smtClean="0"/>
                  <a:t>的行，在每个这样的行中，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的真值中至少有一个为</a:t>
                </a:r>
                <a:r>
                  <a:rPr lang="en-US" altLang="zh-CN" b="1" dirty="0" smtClean="0"/>
                  <a:t>F</a:t>
                </a:r>
                <a:r>
                  <a:rPr lang="zh-CN" altLang="en-US" b="1" dirty="0" smtClean="0"/>
                  <a:t>，则</a:t>
                </a:r>
                <a:r>
                  <a:rPr lang="en-US" altLang="zh-CN" b="1" dirty="0"/>
                  <a:t>(A)</a:t>
                </a:r>
                <a:r>
                  <a:rPr lang="zh-CN" altLang="en-US" b="1" dirty="0" smtClean="0"/>
                  <a:t>式也成立。</a:t>
                </a:r>
                <a:endParaRPr lang="en-US" altLang="zh-CN" b="1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124744"/>
                <a:ext cx="8229600" cy="5231606"/>
              </a:xfrm>
              <a:blipFill rotWithShape="0">
                <a:blip r:embed="rId2"/>
                <a:stretch>
                  <a:fillRect l="-1185" t="-932" r="-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5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1-8 </a:t>
            </a:r>
            <a:r>
              <a:rPr lang="zh-CN" altLang="en-US" dirty="0"/>
              <a:t>推理理论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内容占位符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91591505"/>
                  </p:ext>
                </p:extLst>
              </p:nvPr>
            </p:nvGraphicFramePr>
            <p:xfrm>
              <a:off x="457200" y="4070350"/>
              <a:ext cx="8229600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7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𝑷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∨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内容占位符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91591505"/>
                  </p:ext>
                </p:extLst>
              </p:nvPr>
            </p:nvGraphicFramePr>
            <p:xfrm>
              <a:off x="457200" y="4070350"/>
              <a:ext cx="8229600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7400"/>
                    <a:gridCol w="2057400"/>
                    <a:gridCol w="2057400"/>
                    <a:gridCol w="2057400"/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296" t="-9333" r="-101183" b="-4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01187" t="-9333" r="-1484" b="-432000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98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504614" y="1268760"/>
                <a:ext cx="8315858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0000CC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例题</a:t>
                </a:r>
                <a:r>
                  <a:rPr lang="en-US" altLang="zh-CN" sz="2400" b="1" dirty="0">
                    <a:solidFill>
                      <a:srgbClr val="0000CC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1 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一份统计表格的错误或者是由于材料不可靠，或者是由于计算有错误；这份统计表格的错误不是由于材料不可靠，</a:t>
                </a:r>
                <a:r>
                  <a:rPr lang="zh-CN" altLang="en-US" sz="2400" b="1" dirty="0">
                    <a:solidFill>
                      <a:srgbClr val="CC0099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所以这份统计表格是由于计算有错误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4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解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. 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设各命题变元为：</a:t>
                </a:r>
                <a:endParaRPr lang="en-US" altLang="zh-CN" sz="24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zh-CN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P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：统计表格的错误是由于材料不可靠。</a:t>
                </a:r>
                <a:endParaRPr lang="en-US" altLang="zh-CN" sz="24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zh-CN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Q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：统计表格的错误是由于计算有错误。</a:t>
                </a:r>
                <a:endParaRPr lang="en-US" altLang="zh-CN" sz="24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∧(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𝑷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∨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𝑸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)⇒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𝑸</m:t>
                      </m:r>
                    </m:oMath>
                  </m:oMathPara>
                </a14:m>
                <a:endParaRPr lang="zh-CN" altLang="en-US" sz="24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614" y="1268760"/>
                <a:ext cx="8315858" cy="2677656"/>
              </a:xfrm>
              <a:prstGeom prst="rect">
                <a:avLst/>
              </a:prstGeom>
              <a:blipFill rotWithShape="0">
                <a:blip r:embed="rId3"/>
                <a:stretch>
                  <a:fillRect l="-1173" t="-2506" r="-2786" b="-25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450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1-8 </a:t>
            </a:r>
            <a:r>
              <a:rPr lang="zh-CN" altLang="en-US" dirty="0"/>
              <a:t>推理理论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340768"/>
                <a:ext cx="8229600" cy="3168352"/>
              </a:xfrm>
            </p:spPr>
            <p:txBody>
              <a:bodyPr/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例题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2 </a:t>
                </a:r>
                <a:r>
                  <a:rPr lang="zh-CN" altLang="en-US" b="1" dirty="0" smtClean="0"/>
                  <a:t>如果张老师来了，这个问题可以得到解答，如果李老师来了，这个问题也可以得到解答，总之张老师或李老师来了，</a:t>
                </a:r>
                <a:r>
                  <a:rPr lang="zh-CN" altLang="en-US" b="1" dirty="0" smtClean="0">
                    <a:solidFill>
                      <a:srgbClr val="CC0099"/>
                    </a:solidFill>
                  </a:rPr>
                  <a:t>这个问题就可以得到解答</a:t>
                </a:r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r>
                  <a:rPr lang="zh-CN" altLang="en-US" b="1" dirty="0" smtClean="0"/>
                  <a:t>解</a:t>
                </a:r>
                <a:r>
                  <a:rPr lang="en-US" altLang="zh-CN" b="1" dirty="0" smtClean="0"/>
                  <a:t>. 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：张老师来了。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Q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：李老师来了。</a:t>
                </a:r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R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zh-CN" altLang="en-US" b="1" dirty="0" smtClean="0"/>
                  <a:t>这个问题可以得到解答。</a:t>
                </a:r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)∧(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)∧(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)⇒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340768"/>
                <a:ext cx="8229600" cy="3168352"/>
              </a:xfrm>
              <a:blipFill rotWithShape="0">
                <a:blip r:embed="rId2"/>
                <a:stretch>
                  <a:fillRect l="-1037" t="-1538" r="-5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2020/10/19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762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7004</TotalTime>
  <Words>13065</Words>
  <Application>Microsoft Office PowerPoint</Application>
  <PresentationFormat>全屏显示(4:3)</PresentationFormat>
  <Paragraphs>1659</Paragraphs>
  <Slides>111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111</vt:i4>
      </vt:variant>
    </vt:vector>
  </HeadingPairs>
  <TitlesOfParts>
    <vt:vector size="129" baseType="lpstr">
      <vt:lpstr>等线</vt:lpstr>
      <vt:lpstr>等线 Light</vt:lpstr>
      <vt:lpstr>仿宋_GB2312</vt:lpstr>
      <vt:lpstr>黑体</vt:lpstr>
      <vt:lpstr>华文楷体</vt:lpstr>
      <vt:lpstr>华文细黑</vt:lpstr>
      <vt:lpstr>楷体</vt:lpstr>
      <vt:lpstr>宋体</vt:lpstr>
      <vt:lpstr>宋体</vt:lpstr>
      <vt:lpstr>微软雅黑</vt:lpstr>
      <vt:lpstr>Arial</vt:lpstr>
      <vt:lpstr>Calibri</vt:lpstr>
      <vt:lpstr>Cambria Math</vt:lpstr>
      <vt:lpstr>Times New Roman</vt:lpstr>
      <vt:lpstr>Wingdings</vt:lpstr>
      <vt:lpstr>Wingdings 2</vt:lpstr>
      <vt:lpstr>Office Theme</vt:lpstr>
      <vt:lpstr>Office 主题​​</vt:lpstr>
      <vt:lpstr>离散数学 Discrete mathematics</vt:lpstr>
      <vt:lpstr>PowerPoint 演示文稿</vt:lpstr>
      <vt:lpstr>PowerPoint 演示文稿</vt:lpstr>
      <vt:lpstr>PowerPoint 演示文稿</vt:lpstr>
      <vt:lpstr>PowerPoint 演示文稿</vt:lpstr>
      <vt:lpstr>课程简介</vt:lpstr>
      <vt:lpstr>课堂教材</vt:lpstr>
      <vt:lpstr>离散数学</vt:lpstr>
      <vt:lpstr>《离散数学》教学内容</vt:lpstr>
      <vt:lpstr>PowerPoint 演示文稿</vt:lpstr>
      <vt:lpstr>PowerPoint 演示文稿</vt:lpstr>
      <vt:lpstr>PowerPoint 演示文稿</vt:lpstr>
      <vt:lpstr>第一篇 数理逻辑</vt:lpstr>
      <vt:lpstr>第一章 命题逻辑</vt:lpstr>
      <vt:lpstr>1-1 命题及其表示法</vt:lpstr>
      <vt:lpstr>1-1 命题及其表示法</vt:lpstr>
      <vt:lpstr>1-1 命题及其表示法</vt:lpstr>
      <vt:lpstr>1-2 联结词</vt:lpstr>
      <vt:lpstr>1-2 联结词</vt:lpstr>
      <vt:lpstr>1-2 联结词</vt:lpstr>
      <vt:lpstr>1-2 联结词</vt:lpstr>
      <vt:lpstr>1-2 联结词</vt:lpstr>
      <vt:lpstr>1-2 联结词</vt:lpstr>
      <vt:lpstr>1-2 联结词</vt:lpstr>
      <vt:lpstr>1-2 联结词</vt:lpstr>
      <vt:lpstr>1-2 联结词</vt:lpstr>
      <vt:lpstr>1-2 联结词</vt:lpstr>
      <vt:lpstr>PowerPoint 演示文稿</vt:lpstr>
      <vt:lpstr>PowerPoint 演示文稿</vt:lpstr>
      <vt:lpstr>1-3 命题公式与翻译</vt:lpstr>
      <vt:lpstr>1-3 命题公式与翻译</vt:lpstr>
      <vt:lpstr>1-3 命题公式与翻译</vt:lpstr>
      <vt:lpstr>1-3 命题公式与翻译</vt:lpstr>
      <vt:lpstr>1-3 命题公式与翻译</vt:lpstr>
      <vt:lpstr>1-3 命题公式与翻译</vt:lpstr>
      <vt:lpstr>1-3 命题公式与翻译</vt:lpstr>
      <vt:lpstr>PowerPoint 演示文稿</vt:lpstr>
      <vt:lpstr>PowerPoint 演示文稿</vt:lpstr>
      <vt:lpstr>1-4 真值表(Truth Table)与等价公式(Equivalent Formulas)</vt:lpstr>
      <vt:lpstr>1-4 真值表与等价公式</vt:lpstr>
      <vt:lpstr>1-4 真值表与等价公式</vt:lpstr>
      <vt:lpstr>1-4 真值表与等价公式</vt:lpstr>
      <vt:lpstr>1-4 真值表与等价公式</vt:lpstr>
      <vt:lpstr>1-4 真值表与等价公式</vt:lpstr>
      <vt:lpstr>1-4 真值表与等价公式</vt:lpstr>
      <vt:lpstr>1-4 真值表与等价公式</vt:lpstr>
      <vt:lpstr>1-4 真值表与等价公式</vt:lpstr>
      <vt:lpstr>1-4 真值表与等价公式</vt:lpstr>
      <vt:lpstr>1-4 真值表与等价公式</vt:lpstr>
      <vt:lpstr>PowerPoint 演示文稿</vt:lpstr>
      <vt:lpstr>PowerPoint 演示文稿</vt:lpstr>
      <vt:lpstr>1-5 重言式与蕴含式</vt:lpstr>
      <vt:lpstr>1-5 重言式与蕴含式</vt:lpstr>
      <vt:lpstr>1-5 重言式与蕴含式</vt:lpstr>
      <vt:lpstr>1-5 重言式与蕴含式</vt:lpstr>
      <vt:lpstr>1-5 重言式与蕴含式</vt:lpstr>
      <vt:lpstr>1-5 重言式与蕴含式</vt:lpstr>
      <vt:lpstr>1-5 重言式与蕴含式</vt:lpstr>
      <vt:lpstr>1-5 重言式与蕴含式</vt:lpstr>
      <vt:lpstr>1-5 重言式与蕴含式</vt:lpstr>
      <vt:lpstr>1-5 重言式与蕴含式</vt:lpstr>
      <vt:lpstr>PowerPoint 演示文稿</vt:lpstr>
      <vt:lpstr>PowerPoint 演示文稿</vt:lpstr>
      <vt:lpstr>1-6 其他联结词</vt:lpstr>
      <vt:lpstr>1-6 其他联结词</vt:lpstr>
      <vt:lpstr>1-6 其他联结词</vt:lpstr>
      <vt:lpstr>1-6 其他联结词</vt:lpstr>
      <vt:lpstr>1-6 其他联结词</vt:lpstr>
      <vt:lpstr>1-6 其他联结词</vt:lpstr>
      <vt:lpstr>1-6 其他联结词</vt:lpstr>
      <vt:lpstr>1-6 其他联结词</vt:lpstr>
      <vt:lpstr>1-6 其他联结词</vt:lpstr>
      <vt:lpstr>1-6 其他联结词</vt:lpstr>
      <vt:lpstr>PowerPoint 演示文稿</vt:lpstr>
      <vt:lpstr>PowerPoint 演示文稿</vt:lpstr>
      <vt:lpstr>1-7 对偶与范式</vt:lpstr>
      <vt:lpstr>1-7 对偶与范式</vt:lpstr>
      <vt:lpstr>1-7 对偶与范式</vt:lpstr>
      <vt:lpstr>1-7 对偶与范式</vt:lpstr>
      <vt:lpstr>1-7 对偶与范式</vt:lpstr>
      <vt:lpstr>1-7 对偶与范式</vt:lpstr>
      <vt:lpstr>1-7 对偶与范式</vt:lpstr>
      <vt:lpstr>1-7 对偶与范式</vt:lpstr>
      <vt:lpstr>1-7 对偶与范式</vt:lpstr>
      <vt:lpstr>1-7 对偶与范式</vt:lpstr>
      <vt:lpstr>1-7 对偶与范式</vt:lpstr>
      <vt:lpstr>1-7 对偶与范式</vt:lpstr>
      <vt:lpstr>1-7 对偶与范式</vt:lpstr>
      <vt:lpstr>1-7 对偶与范式</vt:lpstr>
      <vt:lpstr>1-7 对偶与范式</vt:lpstr>
      <vt:lpstr>1-7 对偶与范式</vt:lpstr>
      <vt:lpstr>1-7 对偶与范式</vt:lpstr>
      <vt:lpstr>1-7 对偶与范式</vt:lpstr>
      <vt:lpstr>PowerPoint 演示文稿</vt:lpstr>
      <vt:lpstr>PowerPoint 演示文稿</vt:lpstr>
      <vt:lpstr>1-8 推理理论</vt:lpstr>
      <vt:lpstr>1-8 推理理论</vt:lpstr>
      <vt:lpstr>1-8 推理理论</vt:lpstr>
      <vt:lpstr>1-8 推理理论</vt:lpstr>
      <vt:lpstr>1-8 推理理论</vt:lpstr>
      <vt:lpstr>1-8 推理理论</vt:lpstr>
      <vt:lpstr>1-8 推理理论</vt:lpstr>
      <vt:lpstr>1-8 推理理论</vt:lpstr>
      <vt:lpstr>1-8 推理理论</vt:lpstr>
      <vt:lpstr>1-8 推理理论</vt:lpstr>
      <vt:lpstr>1-8 推理理论</vt:lpstr>
      <vt:lpstr>1-8 推理理论</vt:lpstr>
      <vt:lpstr>1-8 推理理论</vt:lpstr>
      <vt:lpstr>1-8 推理理论</vt:lpstr>
      <vt:lpstr>1-8 推理理论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Security</dc:title>
  <dc:creator>liuya</dc:creator>
  <cp:lastModifiedBy>Song Yan</cp:lastModifiedBy>
  <cp:revision>450</cp:revision>
  <dcterms:created xsi:type="dcterms:W3CDTF">2013-11-20T08:36:49Z</dcterms:created>
  <dcterms:modified xsi:type="dcterms:W3CDTF">2020-10-19T15:59:41Z</dcterms:modified>
</cp:coreProperties>
</file>